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11090162" r:id="rId2"/>
    <p:sldId id="11090036" r:id="rId3"/>
    <p:sldId id="11090177" r:id="rId4"/>
    <p:sldId id="11090033" r:id="rId5"/>
    <p:sldId id="11090173" r:id="rId6"/>
    <p:sldId id="11090174" r:id="rId7"/>
    <p:sldId id="11090175" r:id="rId8"/>
    <p:sldId id="11090164" r:id="rId9"/>
    <p:sldId id="11089890" r:id="rId10"/>
    <p:sldId id="11090127" r:id="rId11"/>
    <p:sldId id="11090126" r:id="rId12"/>
    <p:sldId id="11090100" r:id="rId13"/>
    <p:sldId id="11090171" r:id="rId14"/>
    <p:sldId id="11090172" r:id="rId15"/>
    <p:sldId id="11090101" r:id="rId16"/>
    <p:sldId id="11090099" r:id="rId17"/>
    <p:sldId id="11090125" r:id="rId18"/>
    <p:sldId id="11090060" r:id="rId19"/>
    <p:sldId id="11089879" r:id="rId20"/>
    <p:sldId id="11089927" r:id="rId21"/>
    <p:sldId id="11089930" r:id="rId22"/>
    <p:sldId id="11089933" r:id="rId23"/>
    <p:sldId id="11090163" r:id="rId24"/>
    <p:sldId id="434" r:id="rId25"/>
    <p:sldId id="435" r:id="rId26"/>
    <p:sldId id="11089934" r:id="rId27"/>
    <p:sldId id="11090131" r:id="rId28"/>
    <p:sldId id="11090165" r:id="rId29"/>
    <p:sldId id="11090137" r:id="rId30"/>
    <p:sldId id="11090142" r:id="rId31"/>
    <p:sldId id="11090138" r:id="rId32"/>
    <p:sldId id="11090139" r:id="rId33"/>
    <p:sldId id="11090167" r:id="rId34"/>
    <p:sldId id="11090147" r:id="rId35"/>
    <p:sldId id="11090148" r:id="rId36"/>
    <p:sldId id="11090149" r:id="rId37"/>
    <p:sldId id="11090150" r:id="rId38"/>
    <p:sldId id="11090140" r:id="rId39"/>
    <p:sldId id="11090168" r:id="rId40"/>
    <p:sldId id="11090161" r:id="rId41"/>
    <p:sldId id="367" r:id="rId42"/>
    <p:sldId id="421" r:id="rId43"/>
    <p:sldId id="825" r:id="rId44"/>
    <p:sldId id="11090169" r:id="rId45"/>
    <p:sldId id="11090093" r:id="rId46"/>
    <p:sldId id="827" r:id="rId4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rofmikezhang/Library/Mobile%20Documents/com~apple~CloudDocs/SUPERQUANTUM/HBS%20Case/AU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AUM</a:t>
            </a:r>
          </a:p>
          <a:p>
            <a:pPr>
              <a:defRPr/>
            </a:pPr>
            <a:r>
              <a:rPr lang="en-US"/>
              <a:t>(100 Million RMB)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Sheet1!$D$2</c:f>
              <c:strCache>
                <c:ptCount val="1"/>
                <c:pt idx="0">
                  <c:v>AUM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Sheet1!$C$3:$C$8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Sheet1!$D$3:$D$8</c:f>
              <c:numCache>
                <c:formatCode>General</c:formatCode>
                <c:ptCount val="6"/>
                <c:pt idx="0">
                  <c:v>0.1</c:v>
                </c:pt>
                <c:pt idx="1">
                  <c:v>2</c:v>
                </c:pt>
                <c:pt idx="2">
                  <c:v>2.2000000000000002</c:v>
                </c:pt>
                <c:pt idx="3">
                  <c:v>7</c:v>
                </c:pt>
                <c:pt idx="4">
                  <c:v>20</c:v>
                </c:pt>
                <c:pt idx="5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62-3D4C-A838-2C8E187634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7730671"/>
        <c:axId val="1088021792"/>
      </c:lineChart>
      <c:catAx>
        <c:axId val="96773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088021792"/>
        <c:crosses val="autoZero"/>
        <c:auto val="1"/>
        <c:lblAlgn val="ctr"/>
        <c:lblOffset val="100"/>
        <c:noMultiLvlLbl val="0"/>
      </c:catAx>
      <c:valAx>
        <c:axId val="108802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96773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EADA0-4F5D-D64B-9603-463059480113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3C56A-0DB0-6146-B698-1787BB0E45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394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23343-C573-6645-91AD-86B65A6B59B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99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1987 crash is more than 20 sigma away from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3BE013-67D0-A548-B6C0-4EBACDA3A26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7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C7BD-9EA1-F205-C345-29F5A9B19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DC801-D613-590B-DAFD-7B36EF6D8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DE0EE-61EB-EE71-1BCC-391926D0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0AE45-100C-B526-6A7D-F17B5A3C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1BC38-7E2B-9641-A231-717A777C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24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FC59-C839-63F4-15EB-F0ECD5B2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6DDAB-EAD6-76D4-AB96-E5CCFFB5B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9D4A5-638E-E1E4-9C3C-7E6D64AF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368B0-2F5A-AF15-78F6-F4785F08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3E29-D2AD-3F61-8E31-3099602E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473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D2A997-7C8B-7C03-A3D5-3EFF5EB39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4A1E4-F0E0-8B85-5DE4-38FE42276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E1C8D-5C48-27FF-4E2B-6161E8FC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C0E51-B939-407B-BA60-266675E2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24B1D-5F18-BCCC-3130-E85415C6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8890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正文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97328" y="6386337"/>
            <a:ext cx="2743200" cy="252947"/>
          </a:xfrm>
        </p:spPr>
        <p:txBody>
          <a:bodyPr/>
          <a:lstStyle/>
          <a:p>
            <a:fld id="{1F03039B-01EC-4346-8DFB-171E188D6FE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C5AE7B5C-D369-87A4-7BDC-E981C5AA1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279" b="22885"/>
          <a:stretch>
            <a:fillRect/>
          </a:stretch>
        </p:blipFill>
        <p:spPr>
          <a:xfrm>
            <a:off x="9622461" y="161096"/>
            <a:ext cx="2133443" cy="5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8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7140-C379-35A6-E73A-6E3202E4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F42A-3F22-4CA3-4463-A119B32A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F04CF-483C-F752-76C3-57EAE0F8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2777E-4DFF-CEE3-69DC-CB244645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6DED4-F550-C985-BF26-30B670BA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487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93B1-3F22-4A37-BDDE-119D3281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2E40F-CAD4-D69C-36A7-94F5CB0F5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B2896-73DB-8323-FF30-9F80F53E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9388B-A517-A65F-D025-7B905132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71E3A-93A8-2831-148E-B8A8986F3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070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8037-A394-899E-D358-3CE3D95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2768A-C3B4-3CF7-0779-3A2BAFB6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7CBCC-CD29-14FE-BB08-5F976658D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A8155-E9C1-D607-F2C9-C79AA6EF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3C361-5E0F-DC08-33EB-6FD080BB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C4F5B-1D9C-F506-F794-0E540113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128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CE33-DDDB-957B-3666-FF9BA228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8A72E-FDE9-B846-5FD1-4559C2278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8BB52-AF26-CD80-2700-E92F20714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F9394-3CBF-3162-D6C1-3A1900F48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C40D6-4F77-AAE3-D321-5FA58AD7C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CB2987-B253-8F87-7C03-C795E40C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EC2AF-FE9F-A2CD-802F-0D28636A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1D3E56-56AD-898C-E4C7-DD0A22A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997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6BD0-DDAF-13AB-B408-B7148BAC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99BB8-A09D-2E73-A5B3-ABDDC596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202DE-B4D0-FC59-2190-DE6EC683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3EA5-93DC-01E5-14B2-AB4D647E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392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0E010C-95FC-F3C2-08AC-B21E92F38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55BDC-3B9D-E720-A715-69EE86C3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36C7C-3906-9487-41AA-D952F382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492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6747-B40F-3E44-E8EF-D5397F5A0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F04D-DFC3-FADB-5737-10A1C0773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608D8-D18D-ED7C-A50A-66C9FCCE6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BF90B-EEA3-4BAA-7D95-B92C0C99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C9A39-0C34-9220-497E-181888C90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FE602-0656-7999-ADE9-E9A81BF7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398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8F77-7B66-BD77-2F8A-44D28A74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664D0-BC45-7C3C-3E1C-262F113E6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474D5-1B38-F8C5-2413-F8BFF74EF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16DDC-1C11-10C0-94FB-871F8474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D4A31-CE71-59FD-6192-280666EB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EF603-8329-2E77-4C3D-8CAF1538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586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ACF38-84BF-A334-886C-F1A3C222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5443-FD72-6B88-5E06-E86F8A8A8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8D3C-DF11-FFC7-4D63-EA5478EF3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7795A1-A582-9F47-9C97-439B489F06BF}" type="datetimeFigureOut">
              <a:rPr lang="en-CN" smtClean="0"/>
              <a:t>2024/10/22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F1FF-67B5-9F76-9951-FBC0E5457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13B22-9164-954E-2F44-F96B7B59B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A45D95-0928-504E-A915-FE45020BE4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226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82040" y="1621405"/>
            <a:ext cx="10027920" cy="1807596"/>
          </a:xfrm>
        </p:spPr>
        <p:txBody>
          <a:bodyPr>
            <a:normAutofit/>
          </a:bodyPr>
          <a:lstStyle/>
          <a:p>
            <a:r>
              <a:rPr lang="en-US" sz="42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is Smart Alpha?</a:t>
            </a:r>
            <a:endParaRPr lang="en-US" sz="4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0" y="4667795"/>
            <a:ext cx="9144000" cy="3329112"/>
          </a:xfrm>
        </p:spPr>
        <p:txBody>
          <a:bodyPr>
            <a:normAutofit/>
          </a:bodyPr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133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Prof. Michael Zhang, PhD</a:t>
            </a:r>
          </a:p>
          <a:p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</a:t>
            </a:r>
            <a:r>
              <a:rPr lang="en-US" sz="2133">
                <a:latin typeface="Times New Roman" panose="02020603050405020304" pitchFamily="18" charset="0"/>
                <a:cs typeface="Times New Roman" panose="02020603050405020304" pitchFamily="18" charset="0"/>
              </a:rPr>
              <a:t>Quantum Fund</a:t>
            </a:r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261CD-7681-C9DA-F812-016F39B4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115" y="457792"/>
            <a:ext cx="6000618" cy="1604984"/>
          </a:xfrm>
          <a:prstGeom prst="rect">
            <a:avLst/>
          </a:prstGeom>
        </p:spPr>
      </p:pic>
      <p:pic>
        <p:nvPicPr>
          <p:cNvPr id="8" name="Picture 2" descr="Tsinghua University">
            <a:extLst>
              <a:ext uri="{FF2B5EF4-FFF2-40B4-BE49-F238E27FC236}">
                <a16:creationId xmlns:a16="http://schemas.microsoft.com/office/drawing/2014/main" id="{5BC3BFE4-4EE6-77A9-BD86-ABF017C7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6" y="-1370807"/>
            <a:ext cx="1748405" cy="6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1C40D1-9B51-EC94-DE9C-8FCB0E03C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678" y="-1280261"/>
            <a:ext cx="3305865" cy="591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E176CE-3C2C-A5C0-4BA9-F65E363D8519}"/>
              </a:ext>
            </a:extLst>
          </p:cNvPr>
          <p:cNvSpPr txBox="1"/>
          <p:nvPr/>
        </p:nvSpPr>
        <p:spPr>
          <a:xfrm>
            <a:off x="4651513" y="37901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内部材料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，严禁外传）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056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E121-9132-A12E-D358-F543C91F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6694-24E1-0969-7729-18C4A102D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C2486-60F9-D3BF-1ED7-970AF11B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7250"/>
            <a:ext cx="7010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3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B992-7786-12BC-9424-31ECDF02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B077E-BD1E-447E-0A7D-8C6547535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BE41E-7696-A3D4-F049-199DEE46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5" y="462597"/>
            <a:ext cx="3653204" cy="5932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A8EC71-0DC5-CD31-97E1-8D1A4F58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476" y="1027906"/>
            <a:ext cx="3335398" cy="494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8C0B8-0FB2-97F7-AE2C-D2784F76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929" y="2419384"/>
            <a:ext cx="3770153" cy="17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81BAC6-A459-6183-99D8-1077D9BF8E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FangSong" panose="02010609060101010101" pitchFamily="49" charset="-122"/>
                <a:ea typeface="+mj-ea"/>
                <a:cs typeface="+mj-cs"/>
              </a:defRPr>
            </a:lvl1pPr>
          </a:lstStyle>
          <a:p>
            <a:r>
              <a:rPr lang="en-CN" sz="4400" dirty="0"/>
              <a:t>How to decode the financial market?</a:t>
            </a:r>
          </a:p>
          <a:p>
            <a:pPr algn="ctr"/>
            <a:r>
              <a:rPr lang="en-CN" sz="4400" dirty="0">
                <a:solidFill>
                  <a:srgbClr val="FF0000"/>
                </a:solidFill>
              </a:rPr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CCB7-7924-D6BB-D16F-21BBA948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3CBE0-28BD-6BBA-B548-D58C4D1B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7" y="1267015"/>
            <a:ext cx="3899047" cy="5029468"/>
          </a:xfrm>
          <a:prstGeom prst="rect">
            <a:avLst/>
          </a:prstGeom>
        </p:spPr>
      </p:pic>
      <p:pic>
        <p:nvPicPr>
          <p:cNvPr id="6" name="Picture 5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B385E946-5CF4-6B1C-6684-A31749E5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17" y="1870951"/>
            <a:ext cx="6758283" cy="3782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A4F7F-A58C-0737-613B-4F9BC7532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415" y="5670723"/>
            <a:ext cx="3539779" cy="9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8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B373-9D48-03EC-CD1F-E184BF10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03DAA-33C4-5ED8-9E1C-8DA74FF9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1793B-AD70-A031-1776-0FB62D85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6094"/>
            <a:ext cx="7772400" cy="63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2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0C60-CF03-F89F-355E-EB98F42D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63E1E-288E-01DE-6982-F07E37009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62969-FE44-E3C8-FCE7-2A90E2F4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0907"/>
            <a:ext cx="7772400" cy="42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38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70A09F-E26E-7EDD-DACA-45D3BE2911A9}"/>
              </a:ext>
            </a:extLst>
          </p:cNvPr>
          <p:cNvSpPr txBox="1"/>
          <p:nvPr/>
        </p:nvSpPr>
        <p:spPr>
          <a:xfrm>
            <a:off x="4854480" y="94633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instantly clear that the authors combine deep academic knowledge with a wealth of practical market experience. </a:t>
            </a: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Yuriy Nevmyvaka,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Director, Head of Machine Learning Research, Morgan Stanley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81933-75D1-CED2-62C4-E718AB6C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20" y="946332"/>
            <a:ext cx="3262424" cy="4965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991819-28EA-7027-60F0-637EA0CC3E26}"/>
              </a:ext>
            </a:extLst>
          </p:cNvPr>
          <p:cNvSpPr txBox="1"/>
          <p:nvPr/>
        </p:nvSpPr>
        <p:spPr>
          <a:xfrm>
            <a:off x="4781191" y="3291093"/>
            <a:ext cx="6096000" cy="181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Ivory Tower meets Wall Street – Packed with academic rigor and practical relevance, this is an important and compelling read. </a:t>
            </a:r>
            <a:endParaRPr lang="en-CN" sz="2133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67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N" sz="2133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67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Michael Saunders, PhD</a:t>
            </a:r>
            <a:endParaRPr lang="en-CN" sz="2133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67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Professor, Stanford University</a:t>
            </a:r>
            <a:endParaRPr lang="en-CN" sz="2133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600A4C-39EC-57B6-E794-0FB5674BFBC9}"/>
              </a:ext>
            </a:extLst>
          </p:cNvPr>
          <p:cNvCxnSpPr/>
          <p:nvPr/>
        </p:nvCxnSpPr>
        <p:spPr>
          <a:xfrm>
            <a:off x="4781191" y="2964541"/>
            <a:ext cx="6242579" cy="0"/>
          </a:xfrm>
          <a:prstGeom prst="line">
            <a:avLst/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2335247-3356-0DCE-94CF-D4EFFCB8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449" y="4199226"/>
            <a:ext cx="2156380" cy="21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09AC-F35B-5ED8-7C68-6A71E07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N" dirty="0"/>
              <a:t>How to decode the financial market?</a:t>
            </a:r>
            <a:br>
              <a:rPr lang="en-CN" dirty="0"/>
            </a:br>
            <a:r>
              <a:rPr lang="en-CN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C4D5-BCD8-A951-68D7-E1D751783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Tao Lu, Lihong Zhang, Michael Zhang, </a:t>
            </a:r>
            <a:r>
              <a:rPr lang="en-US" sz="1867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Zhenling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Zhao, "Beyond Risk: A Measure of Distribution </a:t>
            </a:r>
            <a:r>
              <a:rPr lang="en-US" sz="1867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Uncertainty"</a:t>
            </a:r>
            <a:r>
              <a:rPr lang="en-US" sz="1867" b="1" i="1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sz="1867" b="1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Systems Research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forthcoming.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Lihong Zhang and Michael Zhang, "Mispricing and Algorithm Trading," </a:t>
            </a:r>
            <a:r>
              <a:rPr lang="en-US" sz="1867" b="1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Systems Research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forthcoming.</a:t>
            </a:r>
          </a:p>
          <a:p>
            <a:r>
              <a:rPr lang="en-US" sz="1867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Jialu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lang="en-US" sz="1867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Siqi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Pei, and Michael Zhang, "Indirect Value of Public Infrastructure Technology," </a:t>
            </a:r>
            <a:r>
              <a:rPr lang="en-US" sz="1867" b="1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Management Science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forthcoming.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 Li and Michael Zhang, "Development Trajectory of Blockchain Platforms: the Role of Multi-Role," </a:t>
            </a:r>
            <a:r>
              <a:rPr lang="en-US" sz="1867" b="1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Systems Research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forthcoming. 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Terry </a:t>
            </a:r>
            <a:r>
              <a:rPr lang="en-US" sz="1867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Hendershott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Michael Zhang, Leon Zhao, and Eric Zheng, "FinTech as a Game Changer: Overview of Research Frontiers," </a:t>
            </a:r>
            <a:r>
              <a:rPr lang="en-US" sz="1867" b="1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Systems Research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32(1), 2021, 1-17.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Michael Zhang, and Lihong Zhang, "How Does the Internet Affect the Financial Market? An Equilibrium Model of Internet Facilitated Feedback Trading," </a:t>
            </a:r>
            <a:r>
              <a:rPr lang="en-US" sz="1867" b="1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 Quarterly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39, 1, 2015, 17-38.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Sean Xin Xu and Michael Zhang "Impact of Wikipedia on Market Information Environment: Evidence on Management Disclosure and Investor Reaction," </a:t>
            </a:r>
            <a:r>
              <a:rPr lang="en-US" sz="1867" b="1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 Quarterly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37, 4, 2013, 1043-1068.</a:t>
            </a:r>
            <a:endParaRPr lang="en-CN" sz="1867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5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2449-F9A7-EE1E-1397-8FA98FD9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FF0000"/>
                </a:solidFill>
              </a:rPr>
              <a:t>Research</a:t>
            </a:r>
            <a:r>
              <a:rPr lang="en-CN" dirty="0"/>
              <a:t>: Working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96D14-3363-CF55-1039-92D959FE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Liu, Y., Zhang, L., and Zhang, X., "Statistical Inference under Ambiguity"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Ning Jia, Sean Xu, </a:t>
            </a:r>
            <a:r>
              <a:rPr lang="en-US" sz="1867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Zhitao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Yin, and Michael Zhang, "Investor </a:t>
            </a:r>
            <a:r>
              <a:rPr lang="en-US" sz="1867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Misreaction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Secondhand Information on Social Media: Evidence from a Wikipedia Experiment”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Cheng, B., Zhang, L. and Zhang, X. "Uncertainty and Failure of Diversification"</a:t>
            </a:r>
          </a:p>
          <a:p>
            <a:pPr algn="l"/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Zhang, X., Xu, D., Hong, H. "Investor Attention or Investor Sentiment: How Social Media React to ESG?"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Gao, C., Hong, H., Zhang, X., and Ye, Q., "Seeking Alpha or Seeking Noise? Attention Bias in Online Investment Communities”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Liu, A., Xu, X., Zhang, X., and Zhao, X., "Social Media and Financial Information Asymmetry: How Information Aggregation on Wikipedia Reduces Insider Trading Profitability.”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Lihong Zhang, Gene Lai, </a:t>
            </a:r>
            <a:r>
              <a:rPr lang="en-US" sz="1867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Baimin</a:t>
            </a:r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Yu and Michael Zhang, "Longevity Risk, Optimal Retirement, Consumption Choice, and Risky Investment Decision"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Wu, W., Zhang, X., and Zheng, R., "An Empirical Study on the Monitoring Role of Wikipedia in the Financial Market."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Wu, W., Shi, W., Zhang, X., and Zheng, R., "Firm Performance and Information Dissemination: Evidence from Twitter."</a:t>
            </a:r>
          </a:p>
          <a:p>
            <a:r>
              <a:rPr lang="en-US" sz="1867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Zhang, T., and Zhang, X., "Corporate Campaign Contributions and Political Favoritism."</a:t>
            </a:r>
          </a:p>
          <a:p>
            <a:endParaRPr lang="en-US" sz="1867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67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9508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FEC2-A095-7316-62DB-F55EB0DC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Machine Learning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24A60-82EA-DEDE-7E21-F281EE48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EF6B4-677B-9CE6-AE9A-D8EAAE5D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77" y="2722272"/>
            <a:ext cx="4537337" cy="27224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989992C-4DE6-B760-3581-8FFFE309E325}"/>
              </a:ext>
            </a:extLst>
          </p:cNvPr>
          <p:cNvGrpSpPr/>
          <p:nvPr/>
        </p:nvGrpSpPr>
        <p:grpSpPr>
          <a:xfrm>
            <a:off x="7652833" y="2728428"/>
            <a:ext cx="2882741" cy="3448535"/>
            <a:chOff x="18347643" y="4096127"/>
            <a:chExt cx="4468813" cy="5345903"/>
          </a:xfrm>
        </p:grpSpPr>
        <p:pic>
          <p:nvPicPr>
            <p:cNvPr id="6" name="Picture 2" descr="Visualizing the Loss Landscape of Neural Nets – arXiv Vanity">
              <a:extLst>
                <a:ext uri="{FF2B5EF4-FFF2-40B4-BE49-F238E27FC236}">
                  <a16:creationId xmlns:a16="http://schemas.microsoft.com/office/drawing/2014/main" id="{1DDFECAC-D09A-1289-BA2D-F57FD0CC5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7643" y="4096127"/>
              <a:ext cx="4468813" cy="3221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749A0-0446-E4BA-78DF-8CC5A362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61795" y="6786283"/>
              <a:ext cx="239447" cy="2655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0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C4539-2290-2BE7-564F-4947F0825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00" y="-839064"/>
            <a:ext cx="10363200" cy="839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85BAA9-B8BC-369A-A07E-ADB7335738C7}"/>
              </a:ext>
            </a:extLst>
          </p:cNvPr>
          <p:cNvSpPr/>
          <p:nvPr/>
        </p:nvSpPr>
        <p:spPr>
          <a:xfrm>
            <a:off x="8213854" y="-914400"/>
            <a:ext cx="545327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94B0B-A794-3069-DE12-36FD1FF4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543" y="-1883126"/>
            <a:ext cx="10515600" cy="1325563"/>
          </a:xfrm>
        </p:spPr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C8AA0-FA75-A896-3B35-49B894710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795" y="-652827"/>
            <a:ext cx="622300" cy="546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4A8CFB-85F7-1D23-F35D-5528FE99A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810" y="1821544"/>
            <a:ext cx="7270381" cy="4329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6A6AB1F-997B-D7BA-321C-0704F8ACA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1163"/>
                <a:ext cx="10515600" cy="43513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𝑀𝐾𝑇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𝑆𝑀𝐵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𝐻𝑀𝐿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𝑈𝑀𝐷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N" sz="32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6A6AB1F-997B-D7BA-321C-0704F8ACA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1163"/>
                <a:ext cx="10515600" cy="4351339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9CF90D3-C540-7F9D-5611-048EDC5105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990575" indent="-990575">
                  <a:buFont typeface="+mj-lt"/>
                  <a:buAutoNum type="arabicPeriod"/>
                </a:pPr>
                <a:r>
                  <a:rPr lang="en-CN" sz="4800" dirty="0"/>
                  <a:t>Returns</a:t>
                </a:r>
                <a:r>
                  <a:rPr lang="zh-CN" altLang="en-US" sz="4800" dirty="0"/>
                  <a:t>      </a:t>
                </a:r>
                <a:r>
                  <a:rPr lang="en-US" altLang="zh-CN" sz="4800" dirty="0"/>
                  <a:t>			</a:t>
                </a:r>
                <a14:m>
                  <m:oMath xmlns:m="http://schemas.openxmlformats.org/officeDocument/2006/math">
                    <m:r>
                      <a:rPr lang="en-US" altLang="zh-CN" sz="4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4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CN" sz="4800" dirty="0"/>
              </a:p>
              <a:p>
                <a:pPr marL="990575" indent="-990575">
                  <a:buFont typeface="+mj-lt"/>
                  <a:buAutoNum type="arabicPeriod"/>
                </a:pPr>
                <a:r>
                  <a:rPr lang="en-CN" sz="4800" dirty="0"/>
                  <a:t>Excess returns		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4800" dirty="0"/>
              </a:p>
              <a:p>
                <a:pPr marL="990575" indent="-990575">
                  <a:buFont typeface="+mj-lt"/>
                  <a:buAutoNum type="arabicPeriod"/>
                </a:pPr>
                <a:r>
                  <a:rPr lang="en-CN" sz="4800" dirty="0"/>
                  <a:t>Sharpe Ratio			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CN" sz="4800" dirty="0"/>
              </a:p>
              <a:p>
                <a:pPr marL="990575" indent="-990575">
                  <a:buFont typeface="+mj-lt"/>
                  <a:buAutoNum type="arabicPeriod"/>
                </a:pPr>
                <a:r>
                  <a:rPr lang="en-CN" sz="4800" dirty="0">
                    <a:solidFill>
                      <a:srgbClr val="FF0000"/>
                    </a:solidFill>
                  </a:rPr>
                  <a:t>Uncertainty			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CN" sz="4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9CF90D3-C540-7F9D-5611-048EDC510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74" t="-49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DCF5071E-3D9E-CCFE-2DD3-ADF471B9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an investment?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007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155A3C-CD1D-4D8A-C5C5-2F04FFB8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91" y="1645612"/>
            <a:ext cx="5894419" cy="5060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387505-FE66-FEBC-06F8-3A3BDD8F5A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215" y="629136"/>
                <a:ext cx="11368315" cy="4351339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0" i="0" kern="1200">
                    <a:solidFill>
                      <a:schemeClr val="tx1"/>
                    </a:solidFill>
                    <a:latin typeface="FangSong" panose="02010609060101010101" pitchFamily="49" charset="-122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FangSong" panose="02010609060101010101" pitchFamily="49" charset="-122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FangSong" panose="02010609060101010101" pitchFamily="49" charset="-122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0" i="0" kern="1200">
                    <a:solidFill>
                      <a:schemeClr val="tx1"/>
                    </a:solidFill>
                    <a:latin typeface="FangSong" panose="02010609060101010101" pitchFamily="49" charset="-122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0" i="0" kern="1200">
                    <a:solidFill>
                      <a:schemeClr val="tx1"/>
                    </a:solidFill>
                    <a:latin typeface="FangSong" panose="02010609060101010101" pitchFamily="49" charset="-122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𝑀𝐾𝑇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𝑆𝑀𝐵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𝐻𝑀𝐿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𝑈𝑀𝐷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𝐵𝐴𝐵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667" i="1">
                          <a:latin typeface="Cambria Math" panose="02040503050406030204" pitchFamily="18" charset="0"/>
                        </a:rPr>
                        <m:t>𝑄𝑀𝐽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67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N" sz="2667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387505-FE66-FEBC-06F8-3A3BDD8F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15" y="629136"/>
                <a:ext cx="11368315" cy="4351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28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E89B-A688-6B09-29BF-D0BFC2D6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F4D8B-26A4-E765-25D9-E75AFAD8C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C7DD79B-4317-CFA4-FA12-FCFF6CFD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03" y="341252"/>
            <a:ext cx="11777659" cy="59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1CA9B2-EFFD-E33A-FA64-92CAC9BA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558" y="379641"/>
            <a:ext cx="923100" cy="63030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66554E-821C-A2A5-BABF-B46DA9508E35}"/>
              </a:ext>
            </a:extLst>
          </p:cNvPr>
          <p:cNvSpPr/>
          <p:nvPr/>
        </p:nvSpPr>
        <p:spPr>
          <a:xfrm>
            <a:off x="217717" y="365125"/>
            <a:ext cx="3605356" cy="6238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A709C3-8C03-34AF-3381-D503F485B578}"/>
              </a:ext>
            </a:extLst>
          </p:cNvPr>
          <p:cNvSpPr/>
          <p:nvPr/>
        </p:nvSpPr>
        <p:spPr>
          <a:xfrm>
            <a:off x="8420706" y="139190"/>
            <a:ext cx="3605356" cy="6238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E4442A-C61A-EB44-3C6A-345F33BBC6D0}"/>
              </a:ext>
            </a:extLst>
          </p:cNvPr>
          <p:cNvGrpSpPr/>
          <p:nvPr/>
        </p:nvGrpSpPr>
        <p:grpSpPr>
          <a:xfrm>
            <a:off x="1722783" y="1593395"/>
            <a:ext cx="1942742" cy="4073181"/>
            <a:chOff x="1772278" y="1238590"/>
            <a:chExt cx="900663" cy="3054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23E97-9BDF-2E94-EE28-CBECA632C52F}"/>
                </a:ext>
              </a:extLst>
            </p:cNvPr>
            <p:cNvSpPr txBox="1"/>
            <p:nvPr/>
          </p:nvSpPr>
          <p:spPr>
            <a:xfrm>
              <a:off x="1780313" y="1238590"/>
              <a:ext cx="892628" cy="6232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4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市场因子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BCEF91-1FEF-4403-D894-D613AD5E403D}"/>
                </a:ext>
              </a:extLst>
            </p:cNvPr>
            <p:cNvSpPr txBox="1"/>
            <p:nvPr/>
          </p:nvSpPr>
          <p:spPr>
            <a:xfrm>
              <a:off x="1780313" y="1725812"/>
              <a:ext cx="892628" cy="6232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4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规模因子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5A810E-8388-1EAF-D25A-EC8A4161D917}"/>
                </a:ext>
              </a:extLst>
            </p:cNvPr>
            <p:cNvSpPr txBox="1"/>
            <p:nvPr/>
          </p:nvSpPr>
          <p:spPr>
            <a:xfrm>
              <a:off x="1780313" y="2226536"/>
              <a:ext cx="892628" cy="6232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4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价值因子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B0AD8F-24BA-115A-7F66-0CB91D195108}"/>
                </a:ext>
              </a:extLst>
            </p:cNvPr>
            <p:cNvSpPr txBox="1"/>
            <p:nvPr/>
          </p:nvSpPr>
          <p:spPr>
            <a:xfrm>
              <a:off x="1780313" y="2695065"/>
              <a:ext cx="892628" cy="6232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4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动量因子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092683-E023-C922-F914-1042BE6F191E}"/>
                </a:ext>
              </a:extLst>
            </p:cNvPr>
            <p:cNvSpPr txBox="1"/>
            <p:nvPr/>
          </p:nvSpPr>
          <p:spPr>
            <a:xfrm>
              <a:off x="1772278" y="3163594"/>
              <a:ext cx="892628" cy="6232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4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低</a:t>
              </a:r>
              <a:r>
                <a:rPr lang="en-CN" sz="2400" dirty="0">
                  <a:latin typeface="Symbol" pitchFamily="2" charset="2"/>
                  <a:ea typeface="FangSong" panose="02010609060101010101" pitchFamily="49" charset="-122"/>
                </a:rPr>
                <a:t>b</a:t>
              </a:r>
              <a:r>
                <a:rPr lang="en-CN" sz="24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因子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BFD422-D25B-D5C1-01EC-0C3A97DA6816}"/>
                </a:ext>
              </a:extLst>
            </p:cNvPr>
            <p:cNvSpPr txBox="1"/>
            <p:nvPr/>
          </p:nvSpPr>
          <p:spPr>
            <a:xfrm>
              <a:off x="1780313" y="3670228"/>
              <a:ext cx="892628" cy="6232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400" dirty="0">
                  <a:latin typeface="FangSong" panose="02010609060101010101" pitchFamily="49" charset="-122"/>
                  <a:ea typeface="FangSong" panose="02010609060101010101" pitchFamily="49" charset="-122"/>
                </a:rPr>
                <a:t>质量因子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9FB3CB-C203-4836-F544-762ED36422D3}"/>
              </a:ext>
            </a:extLst>
          </p:cNvPr>
          <p:cNvSpPr/>
          <p:nvPr/>
        </p:nvSpPr>
        <p:spPr>
          <a:xfrm>
            <a:off x="5963478" y="967409"/>
            <a:ext cx="636105" cy="329979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466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6817C70-0A98-DE4D-B9A2-979B1EF60932}"/>
              </a:ext>
            </a:extLst>
          </p:cNvPr>
          <p:cNvSpPr/>
          <p:nvPr/>
        </p:nvSpPr>
        <p:spPr>
          <a:xfrm>
            <a:off x="2445652" y="226786"/>
            <a:ext cx="8254997" cy="6168572"/>
          </a:xfrm>
          <a:prstGeom prst="ellipse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rgbClr val="FF0000"/>
                </a:solidFill>
              </a:rPr>
              <a:t>Uncertainty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B882F3-1760-042F-42A6-90C32122A57B}"/>
              </a:ext>
            </a:extLst>
          </p:cNvPr>
          <p:cNvSpPr/>
          <p:nvPr/>
        </p:nvSpPr>
        <p:spPr>
          <a:xfrm>
            <a:off x="2445652" y="1890485"/>
            <a:ext cx="3295626" cy="3217543"/>
          </a:xfrm>
          <a:prstGeom prst="ellipse">
            <a:avLst/>
          </a:prstGeom>
          <a:solidFill>
            <a:schemeClr val="accent1">
              <a:lumMod val="60000"/>
              <a:lumOff val="40000"/>
              <a:alpha val="5689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FAA376-085C-ED2F-7D9B-8EE044006E25}"/>
              </a:ext>
            </a:extLst>
          </p:cNvPr>
          <p:cNvSpPr/>
          <p:nvPr/>
        </p:nvSpPr>
        <p:spPr>
          <a:xfrm>
            <a:off x="3159443" y="1917175"/>
            <a:ext cx="1344468" cy="1339968"/>
          </a:xfrm>
          <a:prstGeom prst="ellipse">
            <a:avLst/>
          </a:prstGeom>
          <a:solidFill>
            <a:schemeClr val="accent6">
              <a:lumMod val="60000"/>
              <a:lumOff val="40000"/>
              <a:alpha val="750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rgbClr val="FF0000"/>
                </a:solidFill>
              </a:rPr>
              <a:t>Volatility</a:t>
            </a:r>
          </a:p>
        </p:txBody>
      </p:sp>
    </p:spTree>
    <p:extLst>
      <p:ext uri="{BB962C8B-B14F-4D97-AF65-F5344CB8AC3E}">
        <p14:creationId xmlns:p14="http://schemas.microsoft.com/office/powerpoint/2010/main" val="35251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6817C70-0A98-DE4D-B9A2-979B1EF60932}"/>
              </a:ext>
            </a:extLst>
          </p:cNvPr>
          <p:cNvSpPr/>
          <p:nvPr/>
        </p:nvSpPr>
        <p:spPr>
          <a:xfrm>
            <a:off x="2445652" y="226786"/>
            <a:ext cx="8254997" cy="6168572"/>
          </a:xfrm>
          <a:prstGeom prst="ellipse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rgbClr val="FF0000"/>
                </a:solidFill>
              </a:rPr>
              <a:t>分布未知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B882F3-1760-042F-42A6-90C32122A57B}"/>
              </a:ext>
            </a:extLst>
          </p:cNvPr>
          <p:cNvSpPr/>
          <p:nvPr/>
        </p:nvSpPr>
        <p:spPr>
          <a:xfrm>
            <a:off x="2445652" y="1890485"/>
            <a:ext cx="3295626" cy="3217543"/>
          </a:xfrm>
          <a:prstGeom prst="ellipse">
            <a:avLst/>
          </a:prstGeom>
          <a:solidFill>
            <a:schemeClr val="accent1">
              <a:lumMod val="60000"/>
              <a:lumOff val="40000"/>
              <a:alpha val="5689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rgbClr val="FF0000"/>
                </a:solidFill>
              </a:rPr>
              <a:t>分布已知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FAA376-085C-ED2F-7D9B-8EE044006E25}"/>
              </a:ext>
            </a:extLst>
          </p:cNvPr>
          <p:cNvSpPr/>
          <p:nvPr/>
        </p:nvSpPr>
        <p:spPr>
          <a:xfrm>
            <a:off x="3159443" y="1917175"/>
            <a:ext cx="1344468" cy="1339968"/>
          </a:xfrm>
          <a:prstGeom prst="ellipse">
            <a:avLst/>
          </a:prstGeom>
          <a:solidFill>
            <a:schemeClr val="accent6">
              <a:lumMod val="60000"/>
              <a:lumOff val="40000"/>
              <a:alpha val="750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rgbClr val="FF0000"/>
                </a:solidFill>
              </a:rPr>
              <a:t>分布的参数</a:t>
            </a:r>
          </a:p>
        </p:txBody>
      </p:sp>
    </p:spTree>
    <p:extLst>
      <p:ext uri="{BB962C8B-B14F-4D97-AF65-F5344CB8AC3E}">
        <p14:creationId xmlns:p14="http://schemas.microsoft.com/office/powerpoint/2010/main" val="94966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4773E2D5-C70D-CB4A-B487-3B87FB4B3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FAA6599C-95E7-B940-9168-0DD20A03AF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1ED7F4A6-CE40-1D45-8A1A-5AAE5778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970088"/>
            <a:ext cx="62103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2008E0-4D8F-3F41-97F7-B75C2E5EB23D}"/>
              </a:ext>
            </a:extLst>
          </p:cNvPr>
          <p:cNvSpPr/>
          <p:nvPr/>
        </p:nvSpPr>
        <p:spPr>
          <a:xfrm>
            <a:off x="5311776" y="2224089"/>
            <a:ext cx="164147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80844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C5EA-882E-0E42-92A5-38916953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5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1987 crash (20 sigma away from mean)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1782-586E-4C4F-ADDD-08AD48B5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59666-A58A-9A45-9F7E-8FB3D61D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0" y="1292453"/>
            <a:ext cx="6680767" cy="5326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1EB69-90C2-C049-86FF-2607E3C29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324" y="5571561"/>
            <a:ext cx="1314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10</a:t>
            </a:r>
            <a:r>
              <a:rPr lang="en-US" altLang="en-US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-89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E5609-19D7-B342-982F-E91A602B6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8597" y="4696849"/>
            <a:ext cx="19383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atoms: 10</a:t>
            </a:r>
            <a:r>
              <a:rPr lang="en-US" altLang="en-US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~10</a:t>
            </a:r>
            <a:r>
              <a:rPr lang="en-US" altLang="en-US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0D356-E585-C844-BAFA-B4DD0508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683" y="5201673"/>
            <a:ext cx="5019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of universe in seconds: 10</a:t>
            </a:r>
            <a:r>
              <a:rPr lang="en-US" altLang="en-US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 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(13.7 billion years)</a:t>
            </a:r>
            <a:endParaRPr lang="en-US" altLang="en-US" sz="18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8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8F0D6840-A1BF-AF12-0BF4-BDDC3D7C67BF}"/>
              </a:ext>
            </a:extLst>
          </p:cNvPr>
          <p:cNvSpPr txBox="1"/>
          <p:nvPr/>
        </p:nvSpPr>
        <p:spPr>
          <a:xfrm>
            <a:off x="2415293" y="3087334"/>
            <a:ext cx="719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gradFill>
                  <a:gsLst>
                    <a:gs pos="59000">
                      <a:srgbClr val="1F4ED2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+mj-lt"/>
                <a:ea typeface="Microsoft YaHei" panose="020B0503020204020204" pitchFamily="34" charset="-122"/>
              </a:rPr>
              <a:t>VS</a:t>
            </a:r>
            <a:endParaRPr kumimoji="1" lang="zh-CN" altLang="en-US" sz="3600" b="1" dirty="0">
              <a:gradFill>
                <a:gsLst>
                  <a:gs pos="59000">
                    <a:srgbClr val="1F4ED2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</a:gra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C58038-5268-4843-FEF2-5D467A8165D5}"/>
              </a:ext>
            </a:extLst>
          </p:cNvPr>
          <p:cNvGrpSpPr/>
          <p:nvPr/>
        </p:nvGrpSpPr>
        <p:grpSpPr>
          <a:xfrm>
            <a:off x="4919027" y="770671"/>
            <a:ext cx="5798327" cy="2993771"/>
            <a:chOff x="5862084" y="585100"/>
            <a:chExt cx="5798326" cy="2993770"/>
          </a:xfrm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09CE95CB-49C9-9F0E-0DD6-0FCD2DD9E71C}"/>
                </a:ext>
              </a:extLst>
            </p:cNvPr>
            <p:cNvSpPr/>
            <p:nvPr/>
          </p:nvSpPr>
          <p:spPr>
            <a:xfrm>
              <a:off x="5862084" y="585100"/>
              <a:ext cx="5798326" cy="593209"/>
            </a:xfrm>
            <a:prstGeom prst="roundRect">
              <a:avLst>
                <a:gd name="adj" fmla="val 245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1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8021C50-5A31-0EFA-F0F8-8889E3B97F75}"/>
                </a:ext>
              </a:extLst>
            </p:cNvPr>
            <p:cNvSpPr txBox="1"/>
            <p:nvPr/>
          </p:nvSpPr>
          <p:spPr>
            <a:xfrm>
              <a:off x="8004674" y="728969"/>
              <a:ext cx="12954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Observation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E7F9B47-A878-6C2D-2331-95097DF69C6A}"/>
                </a:ext>
              </a:extLst>
            </p:cNvPr>
            <p:cNvGrpSpPr/>
            <p:nvPr/>
          </p:nvGrpSpPr>
          <p:grpSpPr>
            <a:xfrm>
              <a:off x="6535788" y="1295769"/>
              <a:ext cx="4371011" cy="432000"/>
              <a:chOff x="1081692" y="1278450"/>
              <a:chExt cx="4371011" cy="432000"/>
            </a:xfrm>
          </p:grpSpPr>
          <p:sp>
            <p:nvSpPr>
              <p:cNvPr id="61" name="任意形状 60">
                <a:extLst>
                  <a:ext uri="{FF2B5EF4-FFF2-40B4-BE49-F238E27FC236}">
                    <a16:creationId xmlns:a16="http://schemas.microsoft.com/office/drawing/2014/main" id="{5740AB16-4469-A696-562F-A35ABB8D9484}"/>
                  </a:ext>
                </a:extLst>
              </p:cNvPr>
              <p:cNvSpPr/>
              <p:nvPr/>
            </p:nvSpPr>
            <p:spPr>
              <a:xfrm>
                <a:off x="1081692" y="1278450"/>
                <a:ext cx="4371011" cy="432000"/>
              </a:xfrm>
              <a:custGeom>
                <a:avLst/>
                <a:gdLst>
                  <a:gd name="connsiteX0" fmla="*/ 0 w 4371011"/>
                  <a:gd name="connsiteY0" fmla="*/ 0 h 558533"/>
                  <a:gd name="connsiteX1" fmla="*/ 4371011 w 4371011"/>
                  <a:gd name="connsiteY1" fmla="*/ 0 h 558533"/>
                  <a:gd name="connsiteX2" fmla="*/ 4371011 w 4371011"/>
                  <a:gd name="connsiteY2" fmla="*/ 339212 h 558533"/>
                  <a:gd name="connsiteX3" fmla="*/ 4205315 w 4371011"/>
                  <a:gd name="connsiteY3" fmla="*/ 558533 h 558533"/>
                  <a:gd name="connsiteX4" fmla="*/ 228499 w 4371011"/>
                  <a:gd name="connsiteY4" fmla="*/ 558533 h 558533"/>
                  <a:gd name="connsiteX5" fmla="*/ 0 w 4371011"/>
                  <a:gd name="connsiteY5" fmla="*/ 256084 h 558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11" h="558533">
                    <a:moveTo>
                      <a:pt x="0" y="0"/>
                    </a:moveTo>
                    <a:lnTo>
                      <a:pt x="4371011" y="0"/>
                    </a:lnTo>
                    <a:lnTo>
                      <a:pt x="4371011" y="339212"/>
                    </a:lnTo>
                    <a:lnTo>
                      <a:pt x="4205315" y="558533"/>
                    </a:lnTo>
                    <a:lnTo>
                      <a:pt x="228499" y="558533"/>
                    </a:lnTo>
                    <a:lnTo>
                      <a:pt x="0" y="2560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351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20498CA-6CE7-7675-8785-61A3BC24CFBB}"/>
                  </a:ext>
                </a:extLst>
              </p:cNvPr>
              <p:cNvSpPr txBox="1"/>
              <p:nvPr/>
            </p:nvSpPr>
            <p:spPr>
              <a:xfrm>
                <a:off x="2776936" y="1352489"/>
                <a:ext cx="8461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Pattern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DB12859-9601-B8B1-DD4B-9EBF5D7C25B8}"/>
                </a:ext>
              </a:extLst>
            </p:cNvPr>
            <p:cNvGrpSpPr/>
            <p:nvPr/>
          </p:nvGrpSpPr>
          <p:grpSpPr>
            <a:xfrm>
              <a:off x="6790312" y="1882862"/>
              <a:ext cx="3930977" cy="432000"/>
              <a:chOff x="1336216" y="1921751"/>
              <a:chExt cx="3930977" cy="432000"/>
            </a:xfrm>
          </p:grpSpPr>
          <p:sp>
            <p:nvSpPr>
              <p:cNvPr id="59" name="任意形状 58">
                <a:extLst>
                  <a:ext uri="{FF2B5EF4-FFF2-40B4-BE49-F238E27FC236}">
                    <a16:creationId xmlns:a16="http://schemas.microsoft.com/office/drawing/2014/main" id="{F7567523-5293-4D66-47AE-3CA9E6A8101A}"/>
                  </a:ext>
                </a:extLst>
              </p:cNvPr>
              <p:cNvSpPr/>
              <p:nvPr/>
            </p:nvSpPr>
            <p:spPr>
              <a:xfrm>
                <a:off x="1336216" y="1921751"/>
                <a:ext cx="3930977" cy="432000"/>
              </a:xfrm>
              <a:custGeom>
                <a:avLst/>
                <a:gdLst>
                  <a:gd name="connsiteX0" fmla="*/ 0 w 3930977"/>
                  <a:gd name="connsiteY0" fmla="*/ 0 h 583828"/>
                  <a:gd name="connsiteX1" fmla="*/ 3930977 w 3930977"/>
                  <a:gd name="connsiteY1" fmla="*/ 0 h 583828"/>
                  <a:gd name="connsiteX2" fmla="*/ 3930977 w 3930977"/>
                  <a:gd name="connsiteY2" fmla="*/ 239056 h 583828"/>
                  <a:gd name="connsiteX3" fmla="*/ 3670504 w 3930977"/>
                  <a:gd name="connsiteY3" fmla="*/ 583828 h 583828"/>
                  <a:gd name="connsiteX4" fmla="*/ 336651 w 3930977"/>
                  <a:gd name="connsiteY4" fmla="*/ 583828 h 583828"/>
                  <a:gd name="connsiteX5" fmla="*/ 0 w 3930977"/>
                  <a:gd name="connsiteY5" fmla="*/ 138224 h 58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0977" h="583828">
                    <a:moveTo>
                      <a:pt x="0" y="0"/>
                    </a:moveTo>
                    <a:lnTo>
                      <a:pt x="3930977" y="0"/>
                    </a:lnTo>
                    <a:lnTo>
                      <a:pt x="3930977" y="239056"/>
                    </a:lnTo>
                    <a:lnTo>
                      <a:pt x="3670504" y="583828"/>
                    </a:lnTo>
                    <a:lnTo>
                      <a:pt x="336651" y="583828"/>
                    </a:lnTo>
                    <a:lnTo>
                      <a:pt x="0" y="138224"/>
                    </a:lnTo>
                    <a:close/>
                  </a:path>
                </a:pathLst>
              </a:custGeom>
              <a:solidFill>
                <a:schemeClr val="accent1">
                  <a:alpha val="7460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351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21EF4D4-9458-096F-AC5E-72384558A72B}"/>
                  </a:ext>
                </a:extLst>
              </p:cNvPr>
              <p:cNvSpPr txBox="1"/>
              <p:nvPr/>
            </p:nvSpPr>
            <p:spPr>
              <a:xfrm>
                <a:off x="2610288" y="1996023"/>
                <a:ext cx="11961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Hypothesis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37D2EEC-93D4-B08C-F372-D9F45A8D50D9}"/>
                </a:ext>
              </a:extLst>
            </p:cNvPr>
            <p:cNvGrpSpPr/>
            <p:nvPr/>
          </p:nvGrpSpPr>
          <p:grpSpPr>
            <a:xfrm>
              <a:off x="7195664" y="2530778"/>
              <a:ext cx="3246631" cy="432000"/>
              <a:chOff x="1741568" y="2574282"/>
              <a:chExt cx="3246631" cy="432000"/>
            </a:xfrm>
          </p:grpSpPr>
          <p:sp>
            <p:nvSpPr>
              <p:cNvPr id="57" name="任意形状 56">
                <a:extLst>
                  <a:ext uri="{FF2B5EF4-FFF2-40B4-BE49-F238E27FC236}">
                    <a16:creationId xmlns:a16="http://schemas.microsoft.com/office/drawing/2014/main" id="{D959A651-391F-6C2E-1D38-7EEB52D37F15}"/>
                  </a:ext>
                </a:extLst>
              </p:cNvPr>
              <p:cNvSpPr/>
              <p:nvPr/>
            </p:nvSpPr>
            <p:spPr>
              <a:xfrm>
                <a:off x="1741568" y="2574282"/>
                <a:ext cx="3246631" cy="432000"/>
              </a:xfrm>
              <a:custGeom>
                <a:avLst/>
                <a:gdLst>
                  <a:gd name="connsiteX0" fmla="*/ 0 w 3246631"/>
                  <a:gd name="connsiteY0" fmla="*/ 0 h 583828"/>
                  <a:gd name="connsiteX1" fmla="*/ 3246631 w 3246631"/>
                  <a:gd name="connsiteY1" fmla="*/ 0 h 583828"/>
                  <a:gd name="connsiteX2" fmla="*/ 2805551 w 3246631"/>
                  <a:gd name="connsiteY2" fmla="*/ 583828 h 583828"/>
                  <a:gd name="connsiteX3" fmla="*/ 361413 w 3246631"/>
                  <a:gd name="connsiteY3" fmla="*/ 583828 h 583828"/>
                  <a:gd name="connsiteX4" fmla="*/ 0 w 3246631"/>
                  <a:gd name="connsiteY4" fmla="*/ 105449 h 58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6631" h="583828">
                    <a:moveTo>
                      <a:pt x="0" y="0"/>
                    </a:moveTo>
                    <a:lnTo>
                      <a:pt x="3246631" y="0"/>
                    </a:lnTo>
                    <a:lnTo>
                      <a:pt x="2805551" y="583828"/>
                    </a:lnTo>
                    <a:lnTo>
                      <a:pt x="361413" y="583828"/>
                    </a:lnTo>
                    <a:lnTo>
                      <a:pt x="0" y="105449"/>
                    </a:lnTo>
                    <a:close/>
                  </a:path>
                </a:pathLst>
              </a:custGeom>
              <a:solidFill>
                <a:srgbClr val="4E76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351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1A2FD15-E527-9883-C3C1-F83AB855BB67}"/>
                  </a:ext>
                </a:extLst>
              </p:cNvPr>
              <p:cNvSpPr txBox="1"/>
              <p:nvPr/>
            </p:nvSpPr>
            <p:spPr>
              <a:xfrm>
                <a:off x="2837056" y="2601595"/>
                <a:ext cx="8207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Theory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6" name="任意形状 45">
              <a:extLst>
                <a:ext uri="{FF2B5EF4-FFF2-40B4-BE49-F238E27FC236}">
                  <a16:creationId xmlns:a16="http://schemas.microsoft.com/office/drawing/2014/main" id="{0B0549A0-1ADB-1A6A-F4A6-B2F46D8AB78E}"/>
                </a:ext>
              </a:extLst>
            </p:cNvPr>
            <p:cNvSpPr/>
            <p:nvPr/>
          </p:nvSpPr>
          <p:spPr>
            <a:xfrm flipV="1">
              <a:off x="6315604" y="666616"/>
              <a:ext cx="2377372" cy="2684738"/>
            </a:xfrm>
            <a:custGeom>
              <a:avLst/>
              <a:gdLst>
                <a:gd name="connsiteX0" fmla="*/ 0 w 2377372"/>
                <a:gd name="connsiteY0" fmla="*/ 2793986 h 2793986"/>
                <a:gd name="connsiteX1" fmla="*/ 301309 w 2377372"/>
                <a:gd name="connsiteY1" fmla="*/ 2793986 h 2793986"/>
                <a:gd name="connsiteX2" fmla="*/ 2169301 w 2377372"/>
                <a:gd name="connsiteY2" fmla="*/ 161214 h 2793986"/>
                <a:gd name="connsiteX3" fmla="*/ 2377372 w 2377372"/>
                <a:gd name="connsiteY3" fmla="*/ 144818 h 2793986"/>
                <a:gd name="connsiteX4" fmla="*/ 2354396 w 2377372"/>
                <a:gd name="connsiteY4" fmla="*/ 145183 h 2793986"/>
                <a:gd name="connsiteX5" fmla="*/ 1644974 w 2377372"/>
                <a:gd name="connsiteY5" fmla="*/ 3972 h 2793986"/>
                <a:gd name="connsiteX6" fmla="*/ 1636366 w 2377372"/>
                <a:gd name="connsiteY6" fmla="*/ 0 h 2793986"/>
                <a:gd name="connsiteX7" fmla="*/ 1451500 w 2377372"/>
                <a:gd name="connsiteY7" fmla="*/ 85302 h 2793986"/>
                <a:gd name="connsiteX8" fmla="*/ 0 w 2377372"/>
                <a:gd name="connsiteY8" fmla="*/ 2793986 h 279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372" h="2793986">
                  <a:moveTo>
                    <a:pt x="0" y="2793986"/>
                  </a:moveTo>
                  <a:lnTo>
                    <a:pt x="301309" y="2793986"/>
                  </a:lnTo>
                  <a:cubicBezTo>
                    <a:pt x="301309" y="1434181"/>
                    <a:pt x="1116684" y="311285"/>
                    <a:pt x="2169301" y="161214"/>
                  </a:cubicBezTo>
                  <a:lnTo>
                    <a:pt x="2377372" y="144818"/>
                  </a:lnTo>
                  <a:lnTo>
                    <a:pt x="2354396" y="145183"/>
                  </a:lnTo>
                  <a:cubicBezTo>
                    <a:pt x="2107080" y="141473"/>
                    <a:pt x="1868843" y="92216"/>
                    <a:pt x="1644974" y="3972"/>
                  </a:cubicBezTo>
                  <a:lnTo>
                    <a:pt x="1636366" y="0"/>
                  </a:lnTo>
                  <a:lnTo>
                    <a:pt x="1451500" y="85302"/>
                  </a:lnTo>
                  <a:cubicBezTo>
                    <a:pt x="596693" y="539329"/>
                    <a:pt x="0" y="1582167"/>
                    <a:pt x="0" y="2793986"/>
                  </a:cubicBezTo>
                  <a:close/>
                </a:path>
              </a:pathLst>
            </a:custGeom>
            <a:gradFill>
              <a:gsLst>
                <a:gs pos="59000">
                  <a:schemeClr val="accent1"/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47" name="任意形状 46">
              <a:extLst>
                <a:ext uri="{FF2B5EF4-FFF2-40B4-BE49-F238E27FC236}">
                  <a16:creationId xmlns:a16="http://schemas.microsoft.com/office/drawing/2014/main" id="{E60E4C33-D200-F7E6-ECD8-8ED226D4C1E5}"/>
                </a:ext>
              </a:extLst>
            </p:cNvPr>
            <p:cNvSpPr/>
            <p:nvPr/>
          </p:nvSpPr>
          <p:spPr>
            <a:xfrm flipV="1">
              <a:off x="8004675" y="669905"/>
              <a:ext cx="3181933" cy="2908965"/>
            </a:xfrm>
            <a:custGeom>
              <a:avLst/>
              <a:gdLst>
                <a:gd name="connsiteX0" fmla="*/ 718030 w 3181933"/>
                <a:gd name="connsiteY0" fmla="*/ 302315 h 2908965"/>
                <a:gd name="connsiteX1" fmla="*/ 741006 w 3181933"/>
                <a:gd name="connsiteY1" fmla="*/ 301950 h 2908965"/>
                <a:gd name="connsiteX2" fmla="*/ 746451 w 3181933"/>
                <a:gd name="connsiteY2" fmla="*/ 301521 h 2908965"/>
                <a:gd name="connsiteX3" fmla="*/ 751856 w 3181933"/>
                <a:gd name="connsiteY3" fmla="*/ 301778 h 2908965"/>
                <a:gd name="connsiteX4" fmla="*/ 841689 w 3181933"/>
                <a:gd name="connsiteY4" fmla="*/ 300351 h 2908965"/>
                <a:gd name="connsiteX5" fmla="*/ 1433861 w 3181933"/>
                <a:gd name="connsiteY5" fmla="*/ 181074 h 2908965"/>
                <a:gd name="connsiteX6" fmla="*/ 1515866 w 3181933"/>
                <a:gd name="connsiteY6" fmla="*/ 145806 h 2908965"/>
                <a:gd name="connsiteX7" fmla="*/ 1459270 w 3181933"/>
                <a:gd name="connsiteY7" fmla="*/ 121466 h 2908965"/>
                <a:gd name="connsiteX8" fmla="*/ 743439 w 3181933"/>
                <a:gd name="connsiteY8" fmla="*/ 225 h 2908965"/>
                <a:gd name="connsiteX9" fmla="*/ 34017 w 3181933"/>
                <a:gd name="connsiteY9" fmla="*/ 141436 h 2908965"/>
                <a:gd name="connsiteX10" fmla="*/ 0 w 3181933"/>
                <a:gd name="connsiteY10" fmla="*/ 157132 h 2908965"/>
                <a:gd name="connsiteX11" fmla="*/ 8608 w 3181933"/>
                <a:gd name="connsiteY11" fmla="*/ 161104 h 2908965"/>
                <a:gd name="connsiteX12" fmla="*/ 718030 w 3181933"/>
                <a:gd name="connsiteY12" fmla="*/ 302315 h 2908965"/>
                <a:gd name="connsiteX13" fmla="*/ 2880678 w 3181933"/>
                <a:gd name="connsiteY13" fmla="*/ 2908965 h 2908965"/>
                <a:gd name="connsiteX14" fmla="*/ 3181933 w 3181933"/>
                <a:gd name="connsiteY14" fmla="*/ 2902940 h 2908965"/>
                <a:gd name="connsiteX15" fmla="*/ 1681105 w 3181933"/>
                <a:gd name="connsiteY15" fmla="*/ 216872 h 2908965"/>
                <a:gd name="connsiteX16" fmla="*/ 1515866 w 3181933"/>
                <a:gd name="connsiteY16" fmla="*/ 145807 h 2908965"/>
                <a:gd name="connsiteX17" fmla="*/ 1433861 w 3181933"/>
                <a:gd name="connsiteY17" fmla="*/ 181075 h 2908965"/>
                <a:gd name="connsiteX18" fmla="*/ 841689 w 3181933"/>
                <a:gd name="connsiteY18" fmla="*/ 300352 h 2908965"/>
                <a:gd name="connsiteX19" fmla="*/ 751856 w 3181933"/>
                <a:gd name="connsiteY19" fmla="*/ 301779 h 2908965"/>
                <a:gd name="connsiteX20" fmla="*/ 961605 w 3181933"/>
                <a:gd name="connsiteY20" fmla="*/ 311743 h 2908965"/>
                <a:gd name="connsiteX21" fmla="*/ 2880678 w 3181933"/>
                <a:gd name="connsiteY21" fmla="*/ 2908965 h 290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81933" h="2908965">
                  <a:moveTo>
                    <a:pt x="718030" y="302315"/>
                  </a:moveTo>
                  <a:lnTo>
                    <a:pt x="741006" y="301950"/>
                  </a:lnTo>
                  <a:lnTo>
                    <a:pt x="746451" y="301521"/>
                  </a:lnTo>
                  <a:lnTo>
                    <a:pt x="751856" y="301778"/>
                  </a:lnTo>
                  <a:lnTo>
                    <a:pt x="841689" y="300351"/>
                  </a:lnTo>
                  <a:cubicBezTo>
                    <a:pt x="1046547" y="290745"/>
                    <a:pt x="1244995" y="249727"/>
                    <a:pt x="1433861" y="181074"/>
                  </a:cubicBezTo>
                  <a:lnTo>
                    <a:pt x="1515866" y="145806"/>
                  </a:lnTo>
                  <a:lnTo>
                    <a:pt x="1459270" y="121466"/>
                  </a:lnTo>
                  <a:cubicBezTo>
                    <a:pt x="1232631" y="39083"/>
                    <a:pt x="992193" y="-3507"/>
                    <a:pt x="743439" y="225"/>
                  </a:cubicBezTo>
                  <a:cubicBezTo>
                    <a:pt x="496123" y="3935"/>
                    <a:pt x="257886" y="53192"/>
                    <a:pt x="34017" y="141436"/>
                  </a:cubicBezTo>
                  <a:lnTo>
                    <a:pt x="0" y="157132"/>
                  </a:lnTo>
                  <a:lnTo>
                    <a:pt x="8608" y="161104"/>
                  </a:lnTo>
                  <a:cubicBezTo>
                    <a:pt x="232477" y="249348"/>
                    <a:pt x="470714" y="298605"/>
                    <a:pt x="718030" y="302315"/>
                  </a:cubicBezTo>
                  <a:close/>
                  <a:moveTo>
                    <a:pt x="2880678" y="2908965"/>
                  </a:moveTo>
                  <a:lnTo>
                    <a:pt x="3181933" y="2902940"/>
                  </a:lnTo>
                  <a:cubicBezTo>
                    <a:pt x="3165688" y="1684236"/>
                    <a:pt x="2548420" y="649616"/>
                    <a:pt x="1681105" y="216872"/>
                  </a:cubicBezTo>
                  <a:lnTo>
                    <a:pt x="1515866" y="145807"/>
                  </a:lnTo>
                  <a:lnTo>
                    <a:pt x="1433861" y="181075"/>
                  </a:lnTo>
                  <a:cubicBezTo>
                    <a:pt x="1244995" y="249728"/>
                    <a:pt x="1046547" y="290746"/>
                    <a:pt x="841689" y="300352"/>
                  </a:cubicBezTo>
                  <a:lnTo>
                    <a:pt x="751856" y="301779"/>
                  </a:lnTo>
                  <a:lnTo>
                    <a:pt x="961605" y="311743"/>
                  </a:lnTo>
                  <a:cubicBezTo>
                    <a:pt x="2023468" y="430069"/>
                    <a:pt x="2863356" y="1540396"/>
                    <a:pt x="2880678" y="2908965"/>
                  </a:cubicBezTo>
                  <a:close/>
                </a:path>
              </a:pathLst>
            </a:custGeom>
            <a:gradFill>
              <a:gsLst>
                <a:gs pos="59000">
                  <a:schemeClr val="accent1"/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48" name="任意形状 47">
              <a:extLst>
                <a:ext uri="{FF2B5EF4-FFF2-40B4-BE49-F238E27FC236}">
                  <a16:creationId xmlns:a16="http://schemas.microsoft.com/office/drawing/2014/main" id="{B4DBBA89-ADA2-EBD0-4850-2121CB25B50C}"/>
                </a:ext>
              </a:extLst>
            </p:cNvPr>
            <p:cNvSpPr/>
            <p:nvPr/>
          </p:nvSpPr>
          <p:spPr>
            <a:xfrm flipV="1">
              <a:off x="8745681" y="3273631"/>
              <a:ext cx="10850" cy="429"/>
            </a:xfrm>
            <a:custGeom>
              <a:avLst/>
              <a:gdLst>
                <a:gd name="connsiteX0" fmla="*/ 0 w 10850"/>
                <a:gd name="connsiteY0" fmla="*/ 429 h 429"/>
                <a:gd name="connsiteX1" fmla="*/ 10850 w 10850"/>
                <a:gd name="connsiteY1" fmla="*/ 257 h 429"/>
                <a:gd name="connsiteX2" fmla="*/ 5445 w 10850"/>
                <a:gd name="connsiteY2" fmla="*/ 0 h 429"/>
                <a:gd name="connsiteX3" fmla="*/ 0 w 10850"/>
                <a:gd name="connsiteY3" fmla="*/ 429 h 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0" h="429">
                  <a:moveTo>
                    <a:pt x="0" y="429"/>
                  </a:moveTo>
                  <a:lnTo>
                    <a:pt x="10850" y="257"/>
                  </a:lnTo>
                  <a:lnTo>
                    <a:pt x="5445" y="0"/>
                  </a:lnTo>
                  <a:lnTo>
                    <a:pt x="0" y="429"/>
                  </a:lnTo>
                  <a:close/>
                </a:path>
              </a:pathLst>
            </a:custGeom>
            <a:solidFill>
              <a:schemeClr val="accent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351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0D1F721-20EC-BF5E-5509-965F70C65A86}"/>
              </a:ext>
            </a:extLst>
          </p:cNvPr>
          <p:cNvGrpSpPr/>
          <p:nvPr/>
        </p:nvGrpSpPr>
        <p:grpSpPr>
          <a:xfrm>
            <a:off x="4919027" y="3604842"/>
            <a:ext cx="5798325" cy="2853628"/>
            <a:chOff x="5862084" y="3419271"/>
            <a:chExt cx="5798325" cy="2853628"/>
          </a:xfrm>
        </p:grpSpPr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1B88C14C-F7E6-4D4C-277A-7AFF0AD38849}"/>
                </a:ext>
              </a:extLst>
            </p:cNvPr>
            <p:cNvSpPr/>
            <p:nvPr/>
          </p:nvSpPr>
          <p:spPr>
            <a:xfrm flipV="1">
              <a:off x="5862084" y="5679690"/>
              <a:ext cx="5798325" cy="593209"/>
            </a:xfrm>
            <a:prstGeom prst="roundRect">
              <a:avLst>
                <a:gd name="adj" fmla="val 2555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1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F335639-D716-9128-1FFA-5A3F3DC61D28}"/>
                </a:ext>
              </a:extLst>
            </p:cNvPr>
            <p:cNvGrpSpPr/>
            <p:nvPr/>
          </p:nvGrpSpPr>
          <p:grpSpPr>
            <a:xfrm>
              <a:off x="7266024" y="3832725"/>
              <a:ext cx="3165308" cy="432000"/>
              <a:chOff x="1811928" y="3876229"/>
              <a:chExt cx="3165308" cy="432000"/>
            </a:xfrm>
          </p:grpSpPr>
          <p:sp>
            <p:nvSpPr>
              <p:cNvPr id="55" name="任意形状 54">
                <a:extLst>
                  <a:ext uri="{FF2B5EF4-FFF2-40B4-BE49-F238E27FC236}">
                    <a16:creationId xmlns:a16="http://schemas.microsoft.com/office/drawing/2014/main" id="{EA6C5BDE-C8A8-0733-DF58-85E923239939}"/>
                  </a:ext>
                </a:extLst>
              </p:cNvPr>
              <p:cNvSpPr/>
              <p:nvPr/>
            </p:nvSpPr>
            <p:spPr>
              <a:xfrm flipV="1">
                <a:off x="1811928" y="3876229"/>
                <a:ext cx="3165308" cy="432000"/>
              </a:xfrm>
              <a:custGeom>
                <a:avLst/>
                <a:gdLst>
                  <a:gd name="connsiteX0" fmla="*/ 366268 w 3165308"/>
                  <a:gd name="connsiteY0" fmla="*/ 583828 h 583828"/>
                  <a:gd name="connsiteX1" fmla="*/ 2724229 w 3165308"/>
                  <a:gd name="connsiteY1" fmla="*/ 583828 h 583828"/>
                  <a:gd name="connsiteX2" fmla="*/ 3165308 w 3165308"/>
                  <a:gd name="connsiteY2" fmla="*/ 0 h 583828"/>
                  <a:gd name="connsiteX3" fmla="*/ 0 w 3165308"/>
                  <a:gd name="connsiteY3" fmla="*/ 0 h 583828"/>
                  <a:gd name="connsiteX4" fmla="*/ 0 w 3165308"/>
                  <a:gd name="connsiteY4" fmla="*/ 99023 h 58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5308" h="583828">
                    <a:moveTo>
                      <a:pt x="366268" y="583828"/>
                    </a:moveTo>
                    <a:lnTo>
                      <a:pt x="2724229" y="583828"/>
                    </a:lnTo>
                    <a:lnTo>
                      <a:pt x="3165308" y="0"/>
                    </a:lnTo>
                    <a:lnTo>
                      <a:pt x="0" y="0"/>
                    </a:lnTo>
                    <a:lnTo>
                      <a:pt x="0" y="9902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501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351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E1D0BEA-548F-B325-11B0-F3638F178DEE}"/>
                  </a:ext>
                </a:extLst>
              </p:cNvPr>
              <p:cNvSpPr txBox="1"/>
              <p:nvPr/>
            </p:nvSpPr>
            <p:spPr>
              <a:xfrm>
                <a:off x="2619807" y="3904830"/>
                <a:ext cx="13841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Confirmation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C258196-D998-D064-5100-AB1441DD46B8}"/>
                </a:ext>
              </a:extLst>
            </p:cNvPr>
            <p:cNvGrpSpPr/>
            <p:nvPr/>
          </p:nvGrpSpPr>
          <p:grpSpPr>
            <a:xfrm>
              <a:off x="6865726" y="4484737"/>
              <a:ext cx="3924000" cy="432000"/>
              <a:chOff x="1411630" y="4528241"/>
              <a:chExt cx="3924000" cy="432000"/>
            </a:xfrm>
          </p:grpSpPr>
          <p:sp>
            <p:nvSpPr>
              <p:cNvPr id="53" name="任意形状 52">
                <a:extLst>
                  <a:ext uri="{FF2B5EF4-FFF2-40B4-BE49-F238E27FC236}">
                    <a16:creationId xmlns:a16="http://schemas.microsoft.com/office/drawing/2014/main" id="{12F14B6F-69BE-6D4E-A806-F1ADFACBF044}"/>
                  </a:ext>
                </a:extLst>
              </p:cNvPr>
              <p:cNvSpPr/>
              <p:nvPr/>
            </p:nvSpPr>
            <p:spPr>
              <a:xfrm flipV="1">
                <a:off x="1411630" y="4528241"/>
                <a:ext cx="3924000" cy="432000"/>
              </a:xfrm>
              <a:custGeom>
                <a:avLst/>
                <a:gdLst>
                  <a:gd name="connsiteX0" fmla="*/ 259198 w 3930977"/>
                  <a:gd name="connsiteY0" fmla="*/ 583828 h 583828"/>
                  <a:gd name="connsiteX1" fmla="*/ 3621475 w 3930977"/>
                  <a:gd name="connsiteY1" fmla="*/ 583828 h 583828"/>
                  <a:gd name="connsiteX2" fmla="*/ 3930977 w 3930977"/>
                  <a:gd name="connsiteY2" fmla="*/ 174161 h 583828"/>
                  <a:gd name="connsiteX3" fmla="*/ 3930977 w 3930977"/>
                  <a:gd name="connsiteY3" fmla="*/ 0 h 583828"/>
                  <a:gd name="connsiteX4" fmla="*/ 0 w 3930977"/>
                  <a:gd name="connsiteY4" fmla="*/ 0 h 583828"/>
                  <a:gd name="connsiteX5" fmla="*/ 0 w 3930977"/>
                  <a:gd name="connsiteY5" fmla="*/ 240744 h 58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0977" h="583828">
                    <a:moveTo>
                      <a:pt x="259198" y="583828"/>
                    </a:moveTo>
                    <a:lnTo>
                      <a:pt x="3621475" y="583828"/>
                    </a:lnTo>
                    <a:lnTo>
                      <a:pt x="3930977" y="174161"/>
                    </a:lnTo>
                    <a:lnTo>
                      <a:pt x="3930977" y="0"/>
                    </a:lnTo>
                    <a:lnTo>
                      <a:pt x="0" y="0"/>
                    </a:lnTo>
                    <a:lnTo>
                      <a:pt x="0" y="240744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351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4204500-7C32-58AD-B197-2F48FFC600D7}"/>
                  </a:ext>
                </a:extLst>
              </p:cNvPr>
              <p:cNvSpPr txBox="1"/>
              <p:nvPr/>
            </p:nvSpPr>
            <p:spPr>
              <a:xfrm>
                <a:off x="2713849" y="4600546"/>
                <a:ext cx="12954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Observation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2C544EE-E475-4F04-7CD3-C3F36A051267}"/>
                </a:ext>
              </a:extLst>
            </p:cNvPr>
            <p:cNvGrpSpPr/>
            <p:nvPr/>
          </p:nvGrpSpPr>
          <p:grpSpPr>
            <a:xfrm>
              <a:off x="6686617" y="5097309"/>
              <a:ext cx="4284000" cy="432000"/>
              <a:chOff x="1232521" y="5140813"/>
              <a:chExt cx="4284000" cy="432000"/>
            </a:xfrm>
          </p:grpSpPr>
          <p:sp>
            <p:nvSpPr>
              <p:cNvPr id="51" name="任意形状 50">
                <a:extLst>
                  <a:ext uri="{FF2B5EF4-FFF2-40B4-BE49-F238E27FC236}">
                    <a16:creationId xmlns:a16="http://schemas.microsoft.com/office/drawing/2014/main" id="{93259DE1-930C-1B33-E29D-A2050B94149E}"/>
                  </a:ext>
                </a:extLst>
              </p:cNvPr>
              <p:cNvSpPr/>
              <p:nvPr/>
            </p:nvSpPr>
            <p:spPr>
              <a:xfrm flipV="1">
                <a:off x="1232521" y="5140813"/>
                <a:ext cx="4284000" cy="432000"/>
              </a:xfrm>
              <a:custGeom>
                <a:avLst/>
                <a:gdLst>
                  <a:gd name="connsiteX0" fmla="*/ 93694 w 4308050"/>
                  <a:gd name="connsiteY0" fmla="*/ 558533 h 558533"/>
                  <a:gd name="connsiteX1" fmla="*/ 4132867 w 4308050"/>
                  <a:gd name="connsiteY1" fmla="*/ 558533 h 558533"/>
                  <a:gd name="connsiteX2" fmla="*/ 4308050 w 4308050"/>
                  <a:gd name="connsiteY2" fmla="*/ 326655 h 558533"/>
                  <a:gd name="connsiteX3" fmla="*/ 4308050 w 4308050"/>
                  <a:gd name="connsiteY3" fmla="*/ 0 h 558533"/>
                  <a:gd name="connsiteX4" fmla="*/ 0 w 4308050"/>
                  <a:gd name="connsiteY4" fmla="*/ 0 h 558533"/>
                  <a:gd name="connsiteX5" fmla="*/ 0 w 4308050"/>
                  <a:gd name="connsiteY5" fmla="*/ 434517 h 558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8050" h="558533">
                    <a:moveTo>
                      <a:pt x="93694" y="558533"/>
                    </a:moveTo>
                    <a:lnTo>
                      <a:pt x="4132867" y="558533"/>
                    </a:lnTo>
                    <a:lnTo>
                      <a:pt x="4308050" y="326655"/>
                    </a:lnTo>
                    <a:lnTo>
                      <a:pt x="4308050" y="0"/>
                    </a:lnTo>
                    <a:lnTo>
                      <a:pt x="0" y="0"/>
                    </a:lnTo>
                    <a:lnTo>
                      <a:pt x="0" y="43451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8469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351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DB1ABF0-1912-95F6-9584-ACDE32EC5BF0}"/>
                  </a:ext>
                </a:extLst>
              </p:cNvPr>
              <p:cNvSpPr txBox="1"/>
              <p:nvPr/>
            </p:nvSpPr>
            <p:spPr>
              <a:xfrm>
                <a:off x="2736292" y="5187536"/>
                <a:ext cx="11961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Hypothesis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90F6E93-C950-4A4B-453D-B76606A4E4E9}"/>
                </a:ext>
              </a:extLst>
            </p:cNvPr>
            <p:cNvSpPr txBox="1"/>
            <p:nvPr/>
          </p:nvSpPr>
          <p:spPr>
            <a:xfrm>
              <a:off x="8380612" y="5835164"/>
              <a:ext cx="82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Theory</a:t>
              </a:r>
              <a:endPara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0C8940D3-3998-497E-2036-05E29EB5C9BE}"/>
                </a:ext>
              </a:extLst>
            </p:cNvPr>
            <p:cNvSpPr/>
            <p:nvPr/>
          </p:nvSpPr>
          <p:spPr>
            <a:xfrm flipV="1">
              <a:off x="6346515" y="3419271"/>
              <a:ext cx="2376038" cy="2833439"/>
            </a:xfrm>
            <a:custGeom>
              <a:avLst/>
              <a:gdLst>
                <a:gd name="connsiteX0" fmla="*/ 1661775 w 2376038"/>
                <a:gd name="connsiteY0" fmla="*/ 2805710 h 2805710"/>
                <a:gd name="connsiteX1" fmla="*/ 1695792 w 2376038"/>
                <a:gd name="connsiteY1" fmla="*/ 2790014 h 2805710"/>
                <a:gd name="connsiteX2" fmla="*/ 2221512 w 2376038"/>
                <a:gd name="connsiteY2" fmla="*/ 2660023 h 2805710"/>
                <a:gd name="connsiteX3" fmla="*/ 2376038 w 2376038"/>
                <a:gd name="connsiteY3" fmla="*/ 2650585 h 2805710"/>
                <a:gd name="connsiteX4" fmla="*/ 2376038 w 2376038"/>
                <a:gd name="connsiteY4" fmla="*/ 2649063 h 2805710"/>
                <a:gd name="connsiteX5" fmla="*/ 2169301 w 2376038"/>
                <a:gd name="connsiteY5" fmla="*/ 2632772 h 2805710"/>
                <a:gd name="connsiteX6" fmla="*/ 301309 w 2376038"/>
                <a:gd name="connsiteY6" fmla="*/ 0 h 2805710"/>
                <a:gd name="connsiteX7" fmla="*/ 0 w 2376038"/>
                <a:gd name="connsiteY7" fmla="*/ 0 h 2805710"/>
                <a:gd name="connsiteX8" fmla="*/ 1451500 w 2376038"/>
                <a:gd name="connsiteY8" fmla="*/ 2708684 h 280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6038" h="2805710">
                  <a:moveTo>
                    <a:pt x="1661775" y="2805710"/>
                  </a:moveTo>
                  <a:lnTo>
                    <a:pt x="1695792" y="2790014"/>
                  </a:lnTo>
                  <a:cubicBezTo>
                    <a:pt x="1863694" y="2723831"/>
                    <a:pt x="2039677" y="2679578"/>
                    <a:pt x="2221512" y="2660023"/>
                  </a:cubicBezTo>
                  <a:lnTo>
                    <a:pt x="2376038" y="2650585"/>
                  </a:lnTo>
                  <a:lnTo>
                    <a:pt x="2376038" y="2649063"/>
                  </a:lnTo>
                  <a:lnTo>
                    <a:pt x="2169301" y="2632772"/>
                  </a:lnTo>
                  <a:cubicBezTo>
                    <a:pt x="1116684" y="2482701"/>
                    <a:pt x="301309" y="1359805"/>
                    <a:pt x="301309" y="0"/>
                  </a:cubicBezTo>
                  <a:lnTo>
                    <a:pt x="0" y="0"/>
                  </a:lnTo>
                  <a:cubicBezTo>
                    <a:pt x="0" y="1211819"/>
                    <a:pt x="596693" y="2254657"/>
                    <a:pt x="1451500" y="2708684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50" name="任意形状 49">
              <a:extLst>
                <a:ext uri="{FF2B5EF4-FFF2-40B4-BE49-F238E27FC236}">
                  <a16:creationId xmlns:a16="http://schemas.microsoft.com/office/drawing/2014/main" id="{6CA4A288-B33B-84EC-2CDF-FA4D9E485844}"/>
                </a:ext>
              </a:extLst>
            </p:cNvPr>
            <p:cNvSpPr/>
            <p:nvPr/>
          </p:nvSpPr>
          <p:spPr>
            <a:xfrm flipV="1">
              <a:off x="8915416" y="3472751"/>
              <a:ext cx="2394705" cy="2779959"/>
            </a:xfrm>
            <a:custGeom>
              <a:avLst/>
              <a:gdLst>
                <a:gd name="connsiteX0" fmla="*/ 754047 w 2394705"/>
                <a:gd name="connsiteY0" fmla="*/ 2752230 h 2752230"/>
                <a:gd name="connsiteX1" fmla="*/ 893877 w 2394705"/>
                <a:gd name="connsiteY1" fmla="*/ 2692093 h 2752230"/>
                <a:gd name="connsiteX2" fmla="*/ 2394705 w 2394705"/>
                <a:gd name="connsiteY2" fmla="*/ 6025 h 2752230"/>
                <a:gd name="connsiteX3" fmla="*/ 2093450 w 2394705"/>
                <a:gd name="connsiteY3" fmla="*/ 0 h 2752230"/>
                <a:gd name="connsiteX4" fmla="*/ 174377 w 2394705"/>
                <a:gd name="connsiteY4" fmla="*/ 2597222 h 2752230"/>
                <a:gd name="connsiteX5" fmla="*/ 0 w 2394705"/>
                <a:gd name="connsiteY5" fmla="*/ 2605506 h 2752230"/>
                <a:gd name="connsiteX6" fmla="*/ 0 w 2394705"/>
                <a:gd name="connsiteY6" fmla="*/ 2607224 h 2752230"/>
                <a:gd name="connsiteX7" fmla="*/ 166541 w 2394705"/>
                <a:gd name="connsiteY7" fmla="*/ 2612433 h 2752230"/>
                <a:gd name="connsiteX8" fmla="*/ 697451 w 2394705"/>
                <a:gd name="connsiteY8" fmla="*/ 2727890 h 275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705" h="2752230">
                  <a:moveTo>
                    <a:pt x="754047" y="2752230"/>
                  </a:moveTo>
                  <a:lnTo>
                    <a:pt x="893877" y="2692093"/>
                  </a:lnTo>
                  <a:cubicBezTo>
                    <a:pt x="1761192" y="2259349"/>
                    <a:pt x="2378460" y="1224729"/>
                    <a:pt x="2394705" y="6025"/>
                  </a:cubicBezTo>
                  <a:lnTo>
                    <a:pt x="2093450" y="0"/>
                  </a:lnTo>
                  <a:cubicBezTo>
                    <a:pt x="2076128" y="1368569"/>
                    <a:pt x="1236240" y="2478896"/>
                    <a:pt x="174377" y="2597222"/>
                  </a:cubicBezTo>
                  <a:lnTo>
                    <a:pt x="0" y="2605506"/>
                  </a:lnTo>
                  <a:lnTo>
                    <a:pt x="0" y="2607224"/>
                  </a:lnTo>
                  <a:lnTo>
                    <a:pt x="166541" y="2612433"/>
                  </a:lnTo>
                  <a:cubicBezTo>
                    <a:pt x="349731" y="2626699"/>
                    <a:pt x="527472" y="2666103"/>
                    <a:pt x="697451" y="2727890"/>
                  </a:cubicBezTo>
                  <a:close/>
                </a:path>
              </a:pathLst>
            </a:custGeom>
            <a:gradFill>
              <a:gsLst>
                <a:gs pos="59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351">
                <a:solidFill>
                  <a:schemeClr val="tx1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911BB345-EE51-DD7E-6201-B2A41094B622}"/>
              </a:ext>
            </a:extLst>
          </p:cNvPr>
          <p:cNvSpPr txBox="1"/>
          <p:nvPr/>
        </p:nvSpPr>
        <p:spPr>
          <a:xfrm>
            <a:off x="1524929" y="1727770"/>
            <a:ext cx="2571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accent1"/>
                </a:solidFill>
                <a:latin typeface="+mj-lt"/>
                <a:ea typeface="Microsoft YaHei" panose="020B0503020204020204" pitchFamily="34" charset="-122"/>
              </a:rPr>
              <a:t>Induction</a:t>
            </a:r>
            <a:br>
              <a:rPr kumimoji="1" lang="en-US" altLang="zh-CN" sz="2800" dirty="0">
                <a:solidFill>
                  <a:schemeClr val="accent1"/>
                </a:solidFill>
                <a:latin typeface="+mj-lt"/>
                <a:ea typeface="Microsoft YaHei" panose="020B0503020204020204" pitchFamily="34" charset="-122"/>
              </a:rPr>
            </a:br>
            <a:r>
              <a:rPr kumimoji="1" lang="zh-CN" altLang="en-US" sz="2800" dirty="0">
                <a:solidFill>
                  <a:schemeClr val="accent1"/>
                </a:solidFill>
                <a:latin typeface="+mj-lt"/>
                <a:ea typeface="Microsoft YaHei" panose="020B0503020204020204" pitchFamily="34" charset="-122"/>
              </a:rPr>
              <a:t>（</a:t>
            </a:r>
            <a:r>
              <a:rPr kumimoji="1" lang="en-US" altLang="zh-CN" sz="2800" dirty="0">
                <a:solidFill>
                  <a:schemeClr val="accent1"/>
                </a:solidFill>
                <a:latin typeface="+mj-lt"/>
                <a:ea typeface="Microsoft YaHei" panose="020B0503020204020204" pitchFamily="34" charset="-122"/>
              </a:rPr>
              <a:t>Engineering</a:t>
            </a:r>
            <a:r>
              <a:rPr kumimoji="1" lang="zh-CN" altLang="en-US" sz="2800" dirty="0">
                <a:solidFill>
                  <a:schemeClr val="accent1"/>
                </a:solidFill>
                <a:latin typeface="+mj-lt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3E64E19-42D0-7E02-261A-0308E6B7E3F9}"/>
              </a:ext>
            </a:extLst>
          </p:cNvPr>
          <p:cNvSpPr txBox="1"/>
          <p:nvPr/>
        </p:nvSpPr>
        <p:spPr>
          <a:xfrm>
            <a:off x="1792286" y="4996754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Microsoft YaHei" panose="020B0503020204020204" pitchFamily="34" charset="-122"/>
              </a:rPr>
              <a:t>Deduction</a:t>
            </a:r>
          </a:p>
          <a:p>
            <a:pPr algn="ctr"/>
            <a:r>
              <a:rPr kumimoji="1"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Microsoft YaHei" panose="020B0503020204020204" pitchFamily="34" charset="-122"/>
              </a:rPr>
              <a:t>（</a:t>
            </a:r>
            <a:r>
              <a:rPr kumimoji="1"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Microsoft YaHei" panose="020B0503020204020204" pitchFamily="34" charset="-122"/>
              </a:rPr>
              <a:t>Science</a:t>
            </a:r>
            <a:r>
              <a:rPr kumimoji="1"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4E6307-1F0D-B92C-C6C9-AE02E8859A47}"/>
              </a:ext>
            </a:extLst>
          </p:cNvPr>
          <p:cNvSpPr/>
          <p:nvPr/>
        </p:nvSpPr>
        <p:spPr>
          <a:xfrm>
            <a:off x="9590050" y="104079"/>
            <a:ext cx="2378927" cy="572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</p:spTree>
    <p:extLst>
      <p:ext uri="{BB962C8B-B14F-4D97-AF65-F5344CB8AC3E}">
        <p14:creationId xmlns:p14="http://schemas.microsoft.com/office/powerpoint/2010/main" val="19939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120" y="4138355"/>
            <a:ext cx="5349240" cy="2801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954" y="-41053"/>
            <a:ext cx="6963023" cy="4317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058" y="0"/>
            <a:ext cx="8790093" cy="373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63860" y="5046772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angSong" panose="02010609060101010101" pitchFamily="49" charset="-122"/>
              </a:rPr>
              <a:t>Uncertainty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63860" y="2105434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Volatility</a:t>
            </a:r>
          </a:p>
          <a:p>
            <a:endParaRPr lang="en-US" sz="2400" dirty="0">
              <a:latin typeface="FangSong" panose="02010609060101010101" pitchFamily="49" charset="-122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3BBB6733-CAEA-4E93-AA86-31C9382FA5AC}"/>
              </a:ext>
            </a:extLst>
          </p:cNvPr>
          <p:cNvSpPr txBox="1"/>
          <p:nvPr/>
        </p:nvSpPr>
        <p:spPr>
          <a:xfrm>
            <a:off x="2945726" y="293557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与标普</a:t>
            </a:r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500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指数收益相关的不确定性衡量</a:t>
            </a:r>
            <a:endParaRPr lang="en-US" sz="2400" dirty="0">
              <a:latin typeface="FangSong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DC6E6F-8630-4727-94F0-A2D3CF4147B0}"/>
              </a:ext>
            </a:extLst>
          </p:cNvPr>
          <p:cNvSpPr txBox="1"/>
          <p:nvPr/>
        </p:nvSpPr>
        <p:spPr>
          <a:xfrm rot="16200000">
            <a:off x="916985" y="1634726"/>
            <a:ext cx="1526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FangSong" panose="02010609060101010101" pitchFamily="49" charset="-122"/>
                <a:ea typeface="FangSong" panose="02010609060101010101" pitchFamily="49" charset="-122"/>
              </a:rPr>
              <a:t>年化收益率标准差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D5F200-8DA7-41BF-8C8E-E7A008B55458}"/>
              </a:ext>
            </a:extLst>
          </p:cNvPr>
          <p:cNvSpPr txBox="1"/>
          <p:nvPr/>
        </p:nvSpPr>
        <p:spPr>
          <a:xfrm rot="16200000">
            <a:off x="3126089" y="5289500"/>
            <a:ext cx="98154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7" dirty="0">
                <a:latin typeface="FangSong" panose="02010609060101010101" pitchFamily="49" charset="-122"/>
                <a:ea typeface="FangSong" panose="02010609060101010101" pitchFamily="49" charset="-122"/>
              </a:rPr>
              <a:t>不确定性</a:t>
            </a:r>
          </a:p>
        </p:txBody>
      </p:sp>
    </p:spTree>
    <p:extLst>
      <p:ext uri="{BB962C8B-B14F-4D97-AF65-F5344CB8AC3E}">
        <p14:creationId xmlns:p14="http://schemas.microsoft.com/office/powerpoint/2010/main" val="3019904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814C7E-7A56-7F5A-95F0-F64612FC1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Simulation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1337AF-98F6-68EF-DDC2-236EEE8895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8448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9CC6-CE90-41B4-6CC6-0C16834E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A95EE-DE50-12A2-5904-9E19DD293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28975"/>
                <a:ext cx="10515600" cy="407080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</a:t>
                </a:r>
              </a:p>
              <a:p>
                <a:pPr lvl="1"/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 X, predict Y</a:t>
                </a:r>
              </a:p>
              <a:p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 data:</a:t>
                </a:r>
              </a:p>
              <a:p>
                <a:pPr lvl="1"/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 years with 250 days each year</a:t>
                </a:r>
              </a:p>
              <a:p>
                <a:pPr lvl="1"/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170, 10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noise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(0,5)</m:t>
                    </m:r>
                  </m:oMath>
                </a14:m>
                <a:r>
                  <a:rPr lang="en-US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endParaRPr lang="en-US" dirty="0"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Introduce Ambiguity:</a:t>
                </a:r>
              </a:p>
              <a:p>
                <a:pPr lvl="1"/>
                <a:r>
                  <a:rPr lang="en-US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pick 6 years, change the noise term to follow a binomial distribution with 50% chance following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50,10</m:t>
                        </m:r>
                      </m:e>
                    </m:d>
                  </m:oMath>
                </a14:m>
                <a:r>
                  <a:rPr lang="en-US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50% chance following </a:t>
                </a:r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50,10</m:t>
                        </m:r>
                      </m:e>
                    </m:d>
                  </m:oMath>
                </a14:m>
                <a:endParaRPr lang="en-US" dirty="0">
                  <a:highlight>
                    <a:srgbClr val="FFFFFF"/>
                  </a:highlight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endParaRPr lang="en-US" dirty="0"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A95EE-DE50-12A2-5904-9E19DD293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28975"/>
                <a:ext cx="10515600" cy="4070804"/>
              </a:xfrm>
              <a:blipFill>
                <a:blip r:embed="rId2"/>
                <a:stretch>
                  <a:fillRect l="-965" t="-21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DABA06D-551F-6233-90C4-8BC44ECEF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37" y="1324541"/>
            <a:ext cx="282786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541C-54D8-9ACB-C5B3-85D76CC2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E676B-8851-7795-FAAA-00CAA8154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08880-EDC5-D185-9944-22BA49CF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1" y="681037"/>
            <a:ext cx="10421351" cy="52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24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52AD-AFEF-05A2-D00B-10E13F13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866D1-CA95-39E0-536E-5728C9E4B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A4EF9-786F-6B28-B7F6-CFF4C9AA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95905"/>
            <a:ext cx="10363200" cy="4466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DE27A5-2606-0AEF-66ED-1C2051AEFAB6}"/>
              </a:ext>
            </a:extLst>
          </p:cNvPr>
          <p:cNvSpPr txBox="1"/>
          <p:nvPr/>
        </p:nvSpPr>
        <p:spPr>
          <a:xfrm rot="16200000">
            <a:off x="-2046514" y="2877069"/>
            <a:ext cx="65376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Ambiguity Measured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3948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F0A5-73A2-F85C-67D3-D32A0E60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67DF3-B5A6-5B4F-8355-21CA91A17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E0E0B-0069-3309-9BD9-115A840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4" y="1216695"/>
            <a:ext cx="11565452" cy="49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9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2016-B17F-27F0-F8D6-1633F1B0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C0DED-DAFF-E8F8-F110-61B1CBD09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2EDFF-788C-A301-434C-47D80737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32678"/>
            <a:ext cx="10363200" cy="45926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36465B-A13B-E82D-99B7-3F430DA9283A}"/>
              </a:ext>
            </a:extLst>
          </p:cNvPr>
          <p:cNvCxnSpPr/>
          <p:nvPr/>
        </p:nvCxnSpPr>
        <p:spPr>
          <a:xfrm>
            <a:off x="5050972" y="2946400"/>
            <a:ext cx="3846285" cy="62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6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371A5F-069A-5D0B-4582-5BF52A431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Application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BD0F34-FDF9-E2D9-E056-AB93D4037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384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6ADF-7115-8348-AC25-98FF7968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0F0A-AD8A-AC44-AF1F-BEB852856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E688-5BE9-0E47-A6F5-9A32AF93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6"/>
            <a:ext cx="9842983" cy="60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6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928A-1E45-A04F-BB0B-6ED1C0A6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7D20-8A8B-2547-9B39-47C58A9A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E7832-4014-424B-AB68-A908E89C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774700"/>
            <a:ext cx="77978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1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9112-545B-2E43-9A5A-B3D09193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8D5D7-6056-994D-95A7-1E45C48A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3A11A-DCE4-3040-AC16-F1987C4F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69" y="681037"/>
            <a:ext cx="77978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29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95CA-43B0-FB43-8E6D-FB1F7B13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ADDF6-ED9F-1E4F-B506-EA5B2D52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5B440-10C9-164E-AEDE-54CB2C1C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800100"/>
            <a:ext cx="7912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78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4B2A-AA74-4071-46A4-05E74538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E04D6-390B-21E2-9662-DA99A3151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24F1-D87C-85E8-A69F-5F5D11FB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556"/>
            <a:ext cx="10363200" cy="66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84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4B2C1E-74DB-A2CD-C41F-32C7045AE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Logic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BA5D6A-DFDA-AC6A-9C9E-9576793CB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434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8199-0E80-B0DE-66BE-18800332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4394-5287-BCAF-9D1E-B7865337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4692E-93B7-5EF4-ACEB-A05D8761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37" y="370587"/>
            <a:ext cx="7632255" cy="608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84DE9C-543A-5814-B7B3-48B03B39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6084747"/>
            <a:ext cx="7668127" cy="538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71FE8-159F-8E38-545C-B6D724CF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936" y="1031744"/>
            <a:ext cx="7081157" cy="50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2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D7D83E71-8F83-A745-B27A-51275FBD46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Classical Statistical Inference</a:t>
            </a:r>
          </a:p>
        </p:txBody>
      </p:sp>
      <p:pic>
        <p:nvPicPr>
          <p:cNvPr id="70659" name="Picture 3">
            <a:extLst>
              <a:ext uri="{FF2B5EF4-FFF2-40B4-BE49-F238E27FC236}">
                <a16:creationId xmlns:a16="http://schemas.microsoft.com/office/drawing/2014/main" id="{4108E9C9-DA13-7D46-8E89-86B7DD79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9" y="4586288"/>
            <a:ext cx="4445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5">
            <a:extLst>
              <a:ext uri="{FF2B5EF4-FFF2-40B4-BE49-F238E27FC236}">
                <a16:creationId xmlns:a16="http://schemas.microsoft.com/office/drawing/2014/main" id="{24613475-19A7-654F-B3F5-070E88805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5" y="5437415"/>
            <a:ext cx="2355851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2255-6A3A-9B41-BE6A-FED30327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657115" cy="36117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977FD-05FF-084C-A36E-0D9FF2C39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0500" y="1208088"/>
            <a:ext cx="6731000" cy="378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C15DDB-E83B-40DF-C71B-8D442871F804}"/>
                  </a:ext>
                </a:extLst>
              </p:cNvPr>
              <p:cNvSpPr txBox="1"/>
              <p:nvPr/>
            </p:nvSpPr>
            <p:spPr>
              <a:xfrm>
                <a:off x="3687042" y="5437414"/>
                <a:ext cx="51131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bjective: Find out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after observing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br>
                  <a:rPr lang="en-US" sz="2400" dirty="0">
                    <a:latin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C15DDB-E83B-40DF-C71B-8D442871F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042" y="5437414"/>
                <a:ext cx="5113195" cy="1200329"/>
              </a:xfrm>
              <a:prstGeom prst="rect">
                <a:avLst/>
              </a:prstGeom>
              <a:blipFill>
                <a:blip r:embed="rId6"/>
                <a:stretch>
                  <a:fillRect l="-1980" t="-4211" r="-2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5A6675AE-150B-5D49-8CEB-E2CB09E75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in Confidence Intervals</a:t>
            </a:r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AFB492E6-082C-1245-B36A-6E18906A6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972B904B-D350-B94A-8B03-5D674324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1" y="1808163"/>
            <a:ext cx="55499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1CB0-A569-9E4B-91C4-31034CD4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Kurtosis – Black Swan Events and Fat 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78C27-FF2F-E141-B18C-547D3B1E8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Krutosis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defined as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Accordingly, with ambiguity, the kurtosis is: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 has kurtosis 3, so we can quantify the “fat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tail”, when there is ambiguity.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B3E34-21A9-AA4B-81C5-587A0397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95" y="1685246"/>
            <a:ext cx="3594100" cy="67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3DE63-92A6-6F40-984D-E62DC74E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1" y="3287183"/>
            <a:ext cx="84709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79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A7FF-9290-D24C-BA08-1BF24077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Demise of Long-Term Capital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50380-CD3B-C940-A16D-4DA801EFC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243A7-F7B5-D940-8563-09E3BA29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43" y="1415342"/>
            <a:ext cx="7258643" cy="543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9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1CA6F3-B09B-B060-D586-BC3FAA776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Philosophy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CC0810-2ADE-4BE6-A225-7E187A9E72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1233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FFEE-6E49-34CA-17E6-3F897824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2935-3C09-37C8-CA92-24C3C264E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D5DC-DBDD-DE63-8317-D7EEF5E5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55548"/>
            <a:ext cx="10363200" cy="49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0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41"/>
          <a:stretch/>
        </p:blipFill>
        <p:spPr>
          <a:xfrm>
            <a:off x="-133350" y="-152400"/>
            <a:ext cx="12678356" cy="719998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>
                <a:solidFill>
                  <a:schemeClr val="bg1"/>
                </a:solidFill>
                <a:ea typeface="FangSong" panose="02010609060101010101" pitchFamily="49" charset="-122"/>
              </a:rPr>
            </a:br>
            <a:r>
              <a:rPr lang="en-US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BF1E22-8AF5-251D-6216-4DF6B915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904" y="3255963"/>
            <a:ext cx="253109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59D1-491A-8B86-20C6-34EF4FA3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背景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954F-6B46-0678-2426-07D3E790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创始人</a:t>
            </a:r>
          </a:p>
          <a:p>
            <a:pPr lvl="1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AlphaSimplex</a:t>
            </a:r>
            <a:endParaRPr lang="en-US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合伙人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团队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只做校招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流水线管理，没有</a:t>
            </a:r>
            <a:r>
              <a:rPr lang="en-US" altLang="zh-CN">
                <a:latin typeface="SimSun" panose="02010600030101010101" pitchFamily="2" charset="-122"/>
                <a:ea typeface="SimSun" panose="02010600030101010101" pitchFamily="2" charset="-122"/>
              </a:rPr>
              <a:t>PM</a:t>
            </a: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共享资源、知识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内部同行评审机制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培养人，零流失，</a:t>
            </a:r>
            <a:r>
              <a:rPr lang="en-US" altLang="zh-CN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亿的时候</a:t>
            </a:r>
            <a:r>
              <a:rPr lang="en-US" altLang="zh-CN">
                <a:latin typeface="SimSun" panose="02010600030101010101" pitchFamily="2" charset="-122"/>
                <a:ea typeface="SimSun" panose="02010600030101010101" pitchFamily="2" charset="-122"/>
              </a:rPr>
              <a:t>30</a:t>
            </a:r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人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产品特点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只做股票策略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专注资管，不做自营，和投资人利益绑定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只做宽基指数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只做中低频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偏好大容量策略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投研系统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6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7B5D-25A8-82CA-14B2-F6E89662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F2AD-FC9F-B187-0CD9-AE719ABB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20B6D-3284-0042-1A3D-781FC9859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Founded 2019, now AUM=5 billion RMB, 50 team members</a:t>
            </a:r>
          </a:p>
          <a:p>
            <a:r>
              <a:rPr lang="en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Founders</a:t>
            </a:r>
          </a:p>
          <a:p>
            <a:pPr lvl="1"/>
            <a:r>
              <a:rPr lang="en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AlphaSimplex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Partners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Team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Only school hiring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Streamline model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no PMs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Sharing of resources and knowledge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Peer review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Cultivation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zero turn over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Already 30 people when </a:t>
            </a:r>
            <a:b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AUM=300 million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Products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Only stock strategies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Focus on asset management, no flagship products, incentive compatible with investors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Focus on large and liquid stocks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Focus on medium to low frequency trading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Prefer large-capacity strategies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Investment Research System</a:t>
            </a:r>
          </a:p>
          <a:p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7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42C-C1AF-63E8-627F-4F27B73D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098B-6E1C-EF05-26BD-B2D943D90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59B5CB-BF69-F809-A49C-273FA062F16E}"/>
              </a:ext>
            </a:extLst>
          </p:cNvPr>
          <p:cNvGraphicFramePr>
            <a:graphicFrameLocks/>
          </p:cNvGraphicFramePr>
          <p:nvPr/>
        </p:nvGraphicFramePr>
        <p:xfrm>
          <a:off x="2070100" y="552450"/>
          <a:ext cx="8051800" cy="575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63018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9AF2-4AAE-9815-AC63-6F822CC2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08222-2AD2-ADB0-3929-B986ADD9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700" y="-252249"/>
            <a:ext cx="3107845" cy="95032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1FBD94D-2F71-5DD7-9EEE-C2E838A6AC7A}"/>
              </a:ext>
            </a:extLst>
          </p:cNvPr>
          <p:cNvGrpSpPr/>
          <p:nvPr/>
        </p:nvGrpSpPr>
        <p:grpSpPr>
          <a:xfrm>
            <a:off x="2619361" y="2175641"/>
            <a:ext cx="2867040" cy="693683"/>
            <a:chOff x="2619361" y="2175641"/>
            <a:chExt cx="2867040" cy="693683"/>
          </a:xfrm>
        </p:grpSpPr>
        <p:sp>
          <p:nvSpPr>
            <p:cNvPr id="4" name="Donut 3">
              <a:extLst>
                <a:ext uri="{FF2B5EF4-FFF2-40B4-BE49-F238E27FC236}">
                  <a16:creationId xmlns:a16="http://schemas.microsoft.com/office/drawing/2014/main" id="{1C97E4C6-0E6C-9432-D63D-AF51DF8F5F73}"/>
                </a:ext>
              </a:extLst>
            </p:cNvPr>
            <p:cNvSpPr/>
            <p:nvPr/>
          </p:nvSpPr>
          <p:spPr>
            <a:xfrm>
              <a:off x="4792718" y="2175641"/>
              <a:ext cx="693683" cy="693683"/>
            </a:xfrm>
            <a:prstGeom prst="donu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tx1"/>
                </a:solidFill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5FD92CDD-9E33-5C6F-D36A-A77506FF35FF}"/>
                </a:ext>
              </a:extLst>
            </p:cNvPr>
            <p:cNvSpPr/>
            <p:nvPr/>
          </p:nvSpPr>
          <p:spPr>
            <a:xfrm>
              <a:off x="2619361" y="2396586"/>
              <a:ext cx="2199861" cy="25179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04158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0C50-F445-DF98-9113-05FDBBBC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8CFE-5FB4-C428-76EA-139EC0711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1026" name="Picture 2" descr="Deconstructing Rumsfeld: Knowledge and Ignorance in the Age of Innovation -  Inovo">
            <a:extLst>
              <a:ext uri="{FF2B5EF4-FFF2-40B4-BE49-F238E27FC236}">
                <a16:creationId xmlns:a16="http://schemas.microsoft.com/office/drawing/2014/main" id="{6A55F877-CFE0-4F50-6518-2596ECE4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305" y="1121748"/>
            <a:ext cx="6822468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1D4B15-72A7-FDED-4127-EE1B867792D7}"/>
              </a:ext>
            </a:extLst>
          </p:cNvPr>
          <p:cNvSpPr txBox="1"/>
          <p:nvPr/>
        </p:nvSpPr>
        <p:spPr>
          <a:xfrm>
            <a:off x="10063446" y="342900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9D20B-C66D-FF29-3E4F-6E55E919B9FC}"/>
              </a:ext>
            </a:extLst>
          </p:cNvPr>
          <p:cNvSpPr txBox="1"/>
          <p:nvPr/>
        </p:nvSpPr>
        <p:spPr>
          <a:xfrm>
            <a:off x="10063446" y="2636016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79EB1-7B17-BFBA-7852-21A18A4D5499}"/>
              </a:ext>
            </a:extLst>
          </p:cNvPr>
          <p:cNvSpPr txBox="1"/>
          <p:nvPr/>
        </p:nvSpPr>
        <p:spPr>
          <a:xfrm>
            <a:off x="10063446" y="1704973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09D6C-9C32-DC1F-1383-F879AB6E7CD0}"/>
              </a:ext>
            </a:extLst>
          </p:cNvPr>
          <p:cNvSpPr txBox="1"/>
          <p:nvPr/>
        </p:nvSpPr>
        <p:spPr>
          <a:xfrm>
            <a:off x="10063446" y="4335878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8605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1057</Words>
  <Application>Microsoft Macintosh PowerPoint</Application>
  <PresentationFormat>Widescreen</PresentationFormat>
  <Paragraphs>151</Paragraphs>
  <Slides>46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FangSong</vt:lpstr>
      <vt:lpstr>Microsoft YaHei</vt:lpstr>
      <vt:lpstr>SimSun</vt:lpstr>
      <vt:lpstr>Aptos</vt:lpstr>
      <vt:lpstr>Aptos Display</vt:lpstr>
      <vt:lpstr>Arial</vt:lpstr>
      <vt:lpstr>Calibri</vt:lpstr>
      <vt:lpstr>Cambria Math</vt:lpstr>
      <vt:lpstr>Symbol</vt:lpstr>
      <vt:lpstr>Times New Roman</vt:lpstr>
      <vt:lpstr>Office Theme</vt:lpstr>
      <vt:lpstr>Where is Smart Alpha?</vt:lpstr>
      <vt:lpstr>How to evaluate an investment?</vt:lpstr>
      <vt:lpstr>PowerPoint Presentation</vt:lpstr>
      <vt:lpstr>PowerPoint Presentation</vt:lpstr>
      <vt:lpstr>背景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decode the financial market? Research</vt:lpstr>
      <vt:lpstr>Research: Working papers</vt:lpstr>
      <vt:lpstr>Limitations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1987 crash (20 sigma away from mean)</vt:lpstr>
      <vt:lpstr>PowerPoint Presentation</vt:lpstr>
      <vt:lpstr>PowerPoint Presentation</vt:lpstr>
      <vt:lpstr>Simulation</vt:lpstr>
      <vt:lpstr>Simulation</vt:lpstr>
      <vt:lpstr>PowerPoint Presentation</vt:lpstr>
      <vt:lpstr>PowerPoint Presentation</vt:lpstr>
      <vt:lpstr>PowerPoint Presentation</vt:lpstr>
      <vt:lpstr>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</vt:lpstr>
      <vt:lpstr>Classical Statistical Inference</vt:lpstr>
      <vt:lpstr>Changes in Confidence Intervals</vt:lpstr>
      <vt:lpstr>Kurtosis – Black Swan Events and Fat Tails</vt:lpstr>
      <vt:lpstr>Demise of Long-Term Capital Management</vt:lpstr>
      <vt:lpstr>Philosophy</vt:lpstr>
      <vt:lpstr>PowerPoint Presentation</vt:lpstr>
      <vt:lpstr>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Prof Michael X Zhang (DOT)</dc:creator>
  <cp:lastModifiedBy>Prof Michael X Zhang (DSE)</cp:lastModifiedBy>
  <cp:revision>52</cp:revision>
  <cp:lastPrinted>2024-10-22T08:28:27Z</cp:lastPrinted>
  <dcterms:created xsi:type="dcterms:W3CDTF">2024-10-18T05:27:43Z</dcterms:created>
  <dcterms:modified xsi:type="dcterms:W3CDTF">2024-10-22T08:29:37Z</dcterms:modified>
</cp:coreProperties>
</file>